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8"/>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93883" autoAdjust="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F178EA-A4F1-49F0-AB04-0A1149879521}" type="datetimeFigureOut">
              <a:rPr lang="fr-CA" smtClean="0"/>
              <a:t>2022-02-22</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D179E-2499-430D-BDE4-41FECDA11B70}" type="slidenum">
              <a:rPr lang="fr-CA" smtClean="0"/>
              <a:t>‹N°›</a:t>
            </a:fld>
            <a:endParaRPr lang="fr-CA"/>
          </a:p>
        </p:txBody>
      </p:sp>
    </p:spTree>
    <p:extLst>
      <p:ext uri="{BB962C8B-B14F-4D97-AF65-F5344CB8AC3E}">
        <p14:creationId xmlns:p14="http://schemas.microsoft.com/office/powerpoint/2010/main" val="260083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6535A2F-27AE-4860-ACBD-C661E0DCFABB}"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Date Placeholder 2"/>
          <p:cNvSpPr>
            <a:spLocks noGrp="1"/>
          </p:cNvSpPr>
          <p:nvPr>
            <p:ph type="dt" sz="half" idx="10"/>
          </p:nvPr>
        </p:nvSpPr>
        <p:spPr/>
        <p:txBody>
          <a:bodyPr/>
          <a:lstStyle/>
          <a:p>
            <a:fld id="{031E211D-D336-4E5B-8B02-53441D4C9859}" type="datetime1">
              <a:rPr lang="en-US" smtClean="0"/>
              <a:t>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188A4DCA-C9D4-4FE5-BD1E-3EB52B3DEEB1}"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DCE7791C-5665-4E29-ADDB-BC627BB65D89}"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C86B1DC-51EE-4953-A8C6-03E2A947BB39}"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0D1D39B-A6F2-4D2A-A11D-A49F036158A5}"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a:t>Modifier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203EC51C-7179-4E55-A1DA-6B518681C715}"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452E8E-2719-403C-B4A3-4D00D08CD0BE}"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2DFB6B-262B-471E-9CA0-3CC447E2B6AD}"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5FB8344-8A4E-4FC4-8C59-EBFB3A68CF73}"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093283F-39B6-47BF-88E4-466F62F66516}" type="datetime1">
              <a:rPr lang="en-US" smtClean="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35293DD-0AC7-4078-A490-A33C5775B401}" type="datetime1">
              <a:rPr lang="en-US" smtClean="0"/>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BBD0373-C273-47EC-A116-9BEE922EC4B1}" type="datetime1">
              <a:rPr lang="en-US" smtClean="0"/>
              <a:t>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F52D95D-262A-42D2-8621-55E1D3D7C6BB}" type="datetime1">
              <a:rPr lang="en-US" smtClean="0"/>
              <a:t>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D49BE-3715-4B3D-91CC-897B50704ABF}" type="datetime1">
              <a:rPr lang="en-US" smtClean="0"/>
              <a:t>2/22/2022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F6DFE87-4ADF-4F32-862E-EFBDAA13DCA5}" type="datetime1">
              <a:rPr lang="en-US" smtClean="0"/>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03DA24CC-D084-40D1-891B-5B2ED2E73370}" type="datetime1">
              <a:rPr lang="en-US" smtClean="0"/>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E08FD2-E422-4B41-96AA-DC3CF26FECBA}" type="datetime1">
              <a:rPr lang="en-US" smtClean="0"/>
              <a:t>2/22/2022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tel:1-833-211-243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510410-C8BA-41BD-B3E0-5066B80CB6F5}"/>
              </a:ext>
            </a:extLst>
          </p:cNvPr>
          <p:cNvSpPr>
            <a:spLocks noGrp="1"/>
          </p:cNvSpPr>
          <p:nvPr>
            <p:ph type="ctrTitle"/>
          </p:nvPr>
        </p:nvSpPr>
        <p:spPr>
          <a:xfrm>
            <a:off x="684212" y="685799"/>
            <a:ext cx="8001000" cy="2641863"/>
          </a:xfrm>
        </p:spPr>
        <p:txBody>
          <a:bodyPr>
            <a:normAutofit fontScale="90000"/>
          </a:bodyPr>
          <a:lstStyle/>
          <a:p>
            <a:br>
              <a:rPr lang="fr-CA" sz="3600" dirty="0"/>
            </a:br>
            <a:br>
              <a:rPr lang="fr-CA" sz="3600" dirty="0"/>
            </a:br>
            <a:br>
              <a:rPr lang="fr-CA" sz="3600" dirty="0"/>
            </a:br>
            <a:r>
              <a:rPr lang="fr-CA" sz="3600" dirty="0"/>
              <a:t>POLITIQUE EN MATIÈRE DE PROTECTION DE L’INTÉGRITÉ</a:t>
            </a:r>
            <a:br>
              <a:rPr lang="fr-CA" dirty="0"/>
            </a:br>
            <a:endParaRPr lang="fr-CA" dirty="0"/>
          </a:p>
        </p:txBody>
      </p:sp>
      <p:sp>
        <p:nvSpPr>
          <p:cNvPr id="3" name="Sous-titre 2">
            <a:extLst>
              <a:ext uri="{FF2B5EF4-FFF2-40B4-BE49-F238E27FC236}">
                <a16:creationId xmlns:a16="http://schemas.microsoft.com/office/drawing/2014/main" id="{DD6E9C34-98DA-4C24-8825-66F3BA02CE39}"/>
              </a:ext>
            </a:extLst>
          </p:cNvPr>
          <p:cNvSpPr>
            <a:spLocks noGrp="1"/>
          </p:cNvSpPr>
          <p:nvPr>
            <p:ph type="subTitle" idx="1"/>
          </p:nvPr>
        </p:nvSpPr>
        <p:spPr>
          <a:xfrm>
            <a:off x="684212" y="3843867"/>
            <a:ext cx="6651308" cy="1947333"/>
          </a:xfrm>
        </p:spPr>
        <p:txBody>
          <a:bodyPr/>
          <a:lstStyle/>
          <a:p>
            <a:r>
              <a:rPr lang="fr-CA" sz="2000"/>
              <a:t>Présentée </a:t>
            </a:r>
            <a:r>
              <a:rPr lang="fr-CA" sz="2000" dirty="0"/>
              <a:t>par Lise Charbonneau, </a:t>
            </a:r>
            <a:r>
              <a:rPr lang="fr-CA" sz="2000" dirty="0" err="1"/>
              <a:t>ll.b</a:t>
            </a:r>
            <a:r>
              <a:rPr lang="fr-CA" sz="2000" dirty="0"/>
              <a:t>.</a:t>
            </a:r>
          </a:p>
          <a:p>
            <a:r>
              <a:rPr lang="fr-CA" sz="2000" dirty="0"/>
              <a:t>Directrice, gestion de risques et protection de l’intégrité</a:t>
            </a:r>
          </a:p>
          <a:p>
            <a:r>
              <a:rPr lang="fr-CA" sz="2000" dirty="0"/>
              <a:t>FÉVRIER 2022</a:t>
            </a:r>
          </a:p>
          <a:p>
            <a:endParaRPr lang="fr-CA" dirty="0"/>
          </a:p>
        </p:txBody>
      </p:sp>
      <p:pic>
        <p:nvPicPr>
          <p:cNvPr id="4" name="Image 3">
            <a:extLst>
              <a:ext uri="{FF2B5EF4-FFF2-40B4-BE49-F238E27FC236}">
                <a16:creationId xmlns:a16="http://schemas.microsoft.com/office/drawing/2014/main" id="{C676F2D2-43C1-4153-BAFC-EE81EBF03551}"/>
              </a:ext>
            </a:extLst>
          </p:cNvPr>
          <p:cNvPicPr>
            <a:picLocks noChangeAspect="1"/>
          </p:cNvPicPr>
          <p:nvPr/>
        </p:nvPicPr>
        <p:blipFill>
          <a:blip r:embed="rId2"/>
          <a:stretch>
            <a:fillRect/>
          </a:stretch>
        </p:blipFill>
        <p:spPr>
          <a:xfrm>
            <a:off x="10006343" y="5137015"/>
            <a:ext cx="1225942" cy="1308369"/>
          </a:xfrm>
          <a:prstGeom prst="rect">
            <a:avLst/>
          </a:prstGeom>
        </p:spPr>
      </p:pic>
    </p:spTree>
    <p:extLst>
      <p:ext uri="{BB962C8B-B14F-4D97-AF65-F5344CB8AC3E}">
        <p14:creationId xmlns:p14="http://schemas.microsoft.com/office/powerpoint/2010/main" val="2397988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876ECF44-F667-45A9-8FE1-0060D988E3EF}"/>
              </a:ext>
            </a:extLst>
          </p:cNvPr>
          <p:cNvSpPr>
            <a:spLocks noGrp="1"/>
          </p:cNvSpPr>
          <p:nvPr>
            <p:ph type="title"/>
          </p:nvPr>
        </p:nvSpPr>
        <p:spPr>
          <a:xfrm>
            <a:off x="684212" y="1338606"/>
            <a:ext cx="8534400" cy="4655793"/>
          </a:xfrm>
        </p:spPr>
        <p:txBody>
          <a:bodyPr anchor="t">
            <a:normAutofit/>
          </a:bodyPr>
          <a:lstStyle/>
          <a:p>
            <a:br>
              <a:rPr lang="fr-CA" sz="1600" cap="none" dirty="0">
                <a:solidFill>
                  <a:schemeClr val="bg1"/>
                </a:solidFill>
                <a:latin typeface="Arial" panose="020B0604020202020204" pitchFamily="34" charset="0"/>
                <a:cs typeface="Arial" panose="020B0604020202020204" pitchFamily="34" charset="0"/>
              </a:rPr>
            </a:br>
            <a:r>
              <a:rPr lang="fr-CA" sz="1600" b="1" cap="none" dirty="0">
                <a:solidFill>
                  <a:schemeClr val="bg1"/>
                </a:solidFill>
                <a:cs typeface="Arial" panose="020B0604020202020204" pitchFamily="34" charset="0"/>
              </a:rPr>
              <a:t>PLAINTE À CARACTÈRE AUTRE QUE SEXUEL</a:t>
            </a:r>
            <a:br>
              <a:rPr lang="fr-CA" sz="1600" b="1" cap="none" dirty="0">
                <a:solidFill>
                  <a:schemeClr val="bg1"/>
                </a:solidFill>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Si l’officier des plaintes croit que la sécurité de la présumée victime (</a:t>
            </a:r>
            <a:r>
              <a:rPr lang="fr-CA" sz="1600" u="sng" cap="none" dirty="0">
                <a:solidFill>
                  <a:schemeClr val="bg1"/>
                </a:solidFill>
                <a:latin typeface="Arial" panose="020B0604020202020204" pitchFamily="34" charset="0"/>
                <a:cs typeface="Arial" panose="020B0604020202020204" pitchFamily="34" charset="0"/>
              </a:rPr>
              <a:t>majeure) </a:t>
            </a:r>
            <a:r>
              <a:rPr lang="fr-CA" sz="1600" cap="none" dirty="0">
                <a:solidFill>
                  <a:schemeClr val="bg1"/>
                </a:solidFill>
                <a:latin typeface="Arial" panose="020B0604020202020204" pitchFamily="34" charset="0"/>
                <a:cs typeface="Arial" panose="020B0604020202020204" pitchFamily="34" charset="0"/>
              </a:rPr>
              <a:t>est compromise par l’auteur présumé, il </a:t>
            </a:r>
            <a:r>
              <a:rPr lang="fr-CA" sz="1600" b="1" cap="none" dirty="0">
                <a:solidFill>
                  <a:schemeClr val="bg1"/>
                </a:solidFill>
                <a:latin typeface="Arial" panose="020B0604020202020204" pitchFamily="34" charset="0"/>
                <a:cs typeface="Arial" panose="020B0604020202020204" pitchFamily="34" charset="0"/>
              </a:rPr>
              <a:t>peut recommander l’exclusion </a:t>
            </a:r>
            <a:r>
              <a:rPr lang="fr-CA" sz="1600" cap="none" dirty="0">
                <a:solidFill>
                  <a:schemeClr val="bg1"/>
                </a:solidFill>
                <a:latin typeface="Arial" panose="020B0604020202020204" pitchFamily="34" charset="0"/>
                <a:cs typeface="Arial" panose="020B0604020202020204" pitchFamily="34" charset="0"/>
              </a:rPr>
              <a:t>par la Fédération de tous les programmes et activités de la Fédération pour une durée indéterminée pour tous les paliers et jusqu’à ce que le comité de protection de l’intégrité ait pris une décision suite à une audition sur la plainte. Le membre concerné est avisé dès que possible, par courriel ou courrier recommandé de la décision. </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Si l’auteur présumé n’est pas membre de la Fédération (ou l’organisme), l’officier des plaintes déterminera quelle mesure administrative pourra être prise par la Fédération à l’égard de l’auteur présumé, et en informera le plaignant et la présumée victime.</a:t>
            </a:r>
            <a:br>
              <a:rPr lang="fr-CA" sz="1600" cap="none" dirty="0">
                <a:solidFill>
                  <a:schemeClr val="bg1"/>
                </a:solidFill>
                <a:latin typeface="Arial" panose="020B0604020202020204" pitchFamily="34" charset="0"/>
                <a:cs typeface="Arial" panose="020B0604020202020204" pitchFamily="34" charset="0"/>
              </a:rPr>
            </a:br>
            <a:endParaRPr lang="fr-CA" sz="1600" cap="none" dirty="0">
              <a:solidFill>
                <a:schemeClr val="bg1"/>
              </a:solidFill>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0DE853E4-F21C-4A08-90D5-02FE4BF9C874}"/>
              </a:ext>
            </a:extLst>
          </p:cNvPr>
          <p:cNvSpPr>
            <a:spLocks noGrp="1"/>
          </p:cNvSpPr>
          <p:nvPr>
            <p:ph idx="1"/>
          </p:nvPr>
        </p:nvSpPr>
        <p:spPr>
          <a:xfrm>
            <a:off x="684212" y="377073"/>
            <a:ext cx="8534400" cy="838986"/>
          </a:xfrm>
        </p:spPr>
        <p:txBody>
          <a:bodyPr>
            <a:normAutofit fontScale="62500" lnSpcReduction="20000"/>
          </a:bodyPr>
          <a:lstStyle/>
          <a:p>
            <a:endParaRPr lang="fr-CA" dirty="0"/>
          </a:p>
          <a:p>
            <a:r>
              <a:rPr lang="fr-CA" sz="4500" dirty="0"/>
              <a:t>Le processus de traitement des plaintes (suite)</a:t>
            </a:r>
          </a:p>
          <a:p>
            <a:endParaRPr lang="fr-CA" dirty="0"/>
          </a:p>
        </p:txBody>
      </p:sp>
      <p:sp>
        <p:nvSpPr>
          <p:cNvPr id="4" name="Espace réservé du numéro de diapositive 3">
            <a:extLst>
              <a:ext uri="{FF2B5EF4-FFF2-40B4-BE49-F238E27FC236}">
                <a16:creationId xmlns:a16="http://schemas.microsoft.com/office/drawing/2014/main" id="{4062784E-144D-412C-A8B5-40DC18AA4E25}"/>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04875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55E477-5217-4C78-8125-2BA48D080E4A}"/>
              </a:ext>
            </a:extLst>
          </p:cNvPr>
          <p:cNvSpPr>
            <a:spLocks noGrp="1"/>
          </p:cNvSpPr>
          <p:nvPr>
            <p:ph type="title"/>
          </p:nvPr>
        </p:nvSpPr>
        <p:spPr>
          <a:xfrm>
            <a:off x="684212" y="1583704"/>
            <a:ext cx="8534400" cy="4410696"/>
          </a:xfrm>
        </p:spPr>
        <p:txBody>
          <a:bodyPr anchor="t">
            <a:normAutofit/>
          </a:bodyPr>
          <a:lstStyle/>
          <a:p>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-Démarche volontaire de résolution de conflit; recherche de solutions à la problématique faisant l’objet de la plainte.</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-La médiation est proposée par l’officier des plaintes au plaignant ou à la présumée victime, seulement pour les plaintes à caractère autre que sexuel.</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-Processus confidentiel.</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-Si l’une ou l’autre des parties refusent la médiation, ou si la médiation échoue, le traitement de la plainte se poursuit par la démarche d’enquête formelle (comité de protection de l’intégrité).</a:t>
            </a:r>
            <a:br>
              <a:rPr lang="fr-CA" dirty="0"/>
            </a:br>
            <a:endParaRPr lang="fr-CA" sz="1800" cap="none" dirty="0">
              <a:solidFill>
                <a:schemeClr val="bg1"/>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7295F077-69EA-4081-992A-973C87DB433E}"/>
              </a:ext>
            </a:extLst>
          </p:cNvPr>
          <p:cNvSpPr>
            <a:spLocks noGrp="1"/>
          </p:cNvSpPr>
          <p:nvPr>
            <p:ph idx="1"/>
          </p:nvPr>
        </p:nvSpPr>
        <p:spPr>
          <a:xfrm>
            <a:off x="684212" y="603316"/>
            <a:ext cx="8534400" cy="904974"/>
          </a:xfrm>
        </p:spPr>
        <p:txBody>
          <a:bodyPr>
            <a:normAutofit/>
          </a:bodyPr>
          <a:lstStyle/>
          <a:p>
            <a:r>
              <a:rPr lang="fr-CA" sz="3600" dirty="0"/>
              <a:t>La médiation </a:t>
            </a:r>
          </a:p>
        </p:txBody>
      </p:sp>
      <p:sp>
        <p:nvSpPr>
          <p:cNvPr id="4" name="Espace réservé du numéro de diapositive 3">
            <a:extLst>
              <a:ext uri="{FF2B5EF4-FFF2-40B4-BE49-F238E27FC236}">
                <a16:creationId xmlns:a16="http://schemas.microsoft.com/office/drawing/2014/main" id="{8AC1A561-425C-4B33-8EB6-D451E37C3225}"/>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04875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FF22C020-5312-404E-94E2-0EBA25C1DBDE}"/>
              </a:ext>
            </a:extLst>
          </p:cNvPr>
          <p:cNvSpPr>
            <a:spLocks noGrp="1"/>
          </p:cNvSpPr>
          <p:nvPr>
            <p:ph type="title"/>
          </p:nvPr>
        </p:nvSpPr>
        <p:spPr>
          <a:xfrm>
            <a:off x="684212" y="1404594"/>
            <a:ext cx="8534400" cy="4589805"/>
          </a:xfrm>
        </p:spPr>
        <p:txBody>
          <a:bodyPr anchor="t">
            <a:normAutofit fontScale="90000"/>
          </a:bodyPr>
          <a:lstStyle/>
          <a:p>
            <a:pPr lvl="1"/>
            <a:br>
              <a:rPr lang="fr-CA" dirty="0">
                <a:solidFill>
                  <a:schemeClr val="bg1"/>
                </a:solidFill>
              </a:rPr>
            </a:br>
            <a:r>
              <a:rPr lang="fr-CA" sz="2000" dirty="0">
                <a:solidFill>
                  <a:schemeClr val="bg1"/>
                </a:solidFill>
              </a:rPr>
              <a:t>Si l’officier des plaintes statue qu’une plainte est recevable, il en transmet copie au Comité de protection de l’intégrité, pour audition entre les parties impliquées.</a:t>
            </a:r>
            <a:br>
              <a:rPr lang="fr-CA" sz="2000" dirty="0">
                <a:solidFill>
                  <a:schemeClr val="bg1"/>
                </a:solidFill>
              </a:rPr>
            </a:br>
            <a:br>
              <a:rPr lang="fr-CA" sz="2000" dirty="0">
                <a:solidFill>
                  <a:schemeClr val="bg1"/>
                </a:solidFill>
              </a:rPr>
            </a:br>
            <a:r>
              <a:rPr lang="fr-CA" sz="2000" dirty="0">
                <a:solidFill>
                  <a:schemeClr val="bg1"/>
                </a:solidFill>
              </a:rPr>
              <a:t>Le Comité de protection de l’intégrité : 3 personnes </a:t>
            </a:r>
            <a:r>
              <a:rPr lang="fr-CA" sz="2000" u="sng" dirty="0">
                <a:solidFill>
                  <a:schemeClr val="bg1"/>
                </a:solidFill>
              </a:rPr>
              <a:t>choisies par l’Officier des plaintes </a:t>
            </a:r>
            <a:r>
              <a:rPr lang="fr-CA" sz="2000" dirty="0">
                <a:solidFill>
                  <a:schemeClr val="bg1"/>
                </a:solidFill>
              </a:rPr>
              <a:t>parmi une liste de candidats qualifiés et indépendants (vérification des conflits d’intérêts).</a:t>
            </a:r>
            <a:br>
              <a:rPr lang="fr-CA" sz="2000" dirty="0">
                <a:solidFill>
                  <a:schemeClr val="bg1"/>
                </a:solidFill>
              </a:rPr>
            </a:br>
            <a:br>
              <a:rPr lang="fr-CA" sz="2000" dirty="0"/>
            </a:br>
            <a:r>
              <a:rPr lang="fr-CA" sz="2000" dirty="0">
                <a:solidFill>
                  <a:schemeClr val="bg1"/>
                </a:solidFill>
              </a:rPr>
              <a:t>Le président du Comité fait parvenir aux parties un avis d’audition au moins vingt (20) jours avant sa tenue. </a:t>
            </a:r>
            <a:br>
              <a:rPr lang="fr-CA" sz="2000" dirty="0">
                <a:solidFill>
                  <a:schemeClr val="bg1"/>
                </a:solidFill>
              </a:rPr>
            </a:br>
            <a:r>
              <a:rPr lang="fr-CA" sz="2000" dirty="0">
                <a:solidFill>
                  <a:schemeClr val="bg1"/>
                </a:solidFill>
              </a:rPr>
              <a:t>L’avis d’audition adressé à l’auteur présumé doit faire état des motifs pour lesquels il est convoqué. </a:t>
            </a:r>
            <a:br>
              <a:rPr lang="fr-CA" sz="2000" dirty="0">
                <a:solidFill>
                  <a:schemeClr val="bg1"/>
                </a:solidFill>
              </a:rPr>
            </a:br>
            <a:br>
              <a:rPr lang="fr-CA" sz="2000" dirty="0">
                <a:solidFill>
                  <a:schemeClr val="bg1"/>
                </a:solidFill>
              </a:rPr>
            </a:br>
            <a:r>
              <a:rPr lang="fr-CA" sz="2000" dirty="0">
                <a:solidFill>
                  <a:schemeClr val="bg1"/>
                </a:solidFill>
              </a:rPr>
              <a:t>Le comité peut siéger partout au Québec, selon les besoins. Le comité peut aussi tenir l’audition par visioconférence ou par conférence téléphonique.</a:t>
            </a:r>
            <a:br>
              <a:rPr lang="fr-CA" sz="2000" dirty="0"/>
            </a:br>
            <a:endParaRPr lang="fr-CA" sz="2000" dirty="0">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85399B6B-BA69-4782-BBF1-3968ACE5E1E7}"/>
              </a:ext>
            </a:extLst>
          </p:cNvPr>
          <p:cNvSpPr>
            <a:spLocks noGrp="1"/>
          </p:cNvSpPr>
          <p:nvPr>
            <p:ph idx="1"/>
          </p:nvPr>
        </p:nvSpPr>
        <p:spPr>
          <a:xfrm>
            <a:off x="684212" y="433633"/>
            <a:ext cx="8534400" cy="867266"/>
          </a:xfrm>
        </p:spPr>
        <p:txBody>
          <a:bodyPr>
            <a:normAutofit/>
          </a:bodyPr>
          <a:lstStyle/>
          <a:p>
            <a:r>
              <a:rPr lang="fr-CA" sz="3200" dirty="0"/>
              <a:t>Le comité de protection de l’intégrité</a:t>
            </a:r>
          </a:p>
        </p:txBody>
      </p:sp>
      <p:sp>
        <p:nvSpPr>
          <p:cNvPr id="4" name="Espace réservé du numéro de diapositive 3">
            <a:extLst>
              <a:ext uri="{FF2B5EF4-FFF2-40B4-BE49-F238E27FC236}">
                <a16:creationId xmlns:a16="http://schemas.microsoft.com/office/drawing/2014/main" id="{EC1D5EEE-2925-4D07-9322-9F7A77DDCCA7}"/>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436176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B6069E26-3890-495A-B1B1-6E08844B6450}"/>
              </a:ext>
            </a:extLst>
          </p:cNvPr>
          <p:cNvSpPr>
            <a:spLocks noGrp="1"/>
          </p:cNvSpPr>
          <p:nvPr>
            <p:ph type="title"/>
          </p:nvPr>
        </p:nvSpPr>
        <p:spPr>
          <a:xfrm>
            <a:off x="684212" y="1046375"/>
            <a:ext cx="8534400" cy="5571241"/>
          </a:xfrm>
        </p:spPr>
        <p:txBody>
          <a:bodyPr anchor="t">
            <a:normAutofit fontScale="90000"/>
          </a:bodyPr>
          <a:lstStyle/>
          <a:p>
            <a:pPr lvl="1"/>
            <a:br>
              <a:rPr lang="fr-CA" sz="1800" dirty="0">
                <a:latin typeface="Arial" panose="020B0604020202020204" pitchFamily="34" charset="0"/>
                <a:cs typeface="Arial" panose="020B0604020202020204" pitchFamily="34" charset="0"/>
              </a:rPr>
            </a:br>
            <a:r>
              <a:rPr lang="fr-CA" sz="1800" dirty="0">
                <a:solidFill>
                  <a:schemeClr val="bg1"/>
                </a:solidFill>
                <a:latin typeface="Arial" panose="020B0604020202020204" pitchFamily="34" charset="0"/>
                <a:cs typeface="Arial" panose="020B0604020202020204" pitchFamily="34" charset="0"/>
              </a:rPr>
              <a:t>-Les parties doivent être présentes.</a:t>
            </a:r>
            <a:r>
              <a:rPr lang="fr-CA" dirty="0">
                <a:solidFill>
                  <a:schemeClr val="bg1"/>
                </a:solidFill>
                <a:latin typeface="Arial" panose="020B0604020202020204" pitchFamily="34" charset="0"/>
                <a:cs typeface="Arial" panose="020B0604020202020204" pitchFamily="34" charset="0"/>
              </a:rPr>
              <a:t> Si l’auteur présumé est absent, </a:t>
            </a:r>
            <a:r>
              <a:rPr lang="fr-CA" dirty="0">
                <a:solidFill>
                  <a:schemeClr val="bg1"/>
                </a:solidFill>
              </a:rPr>
              <a:t>le Comité prend une décision en fonction de la seule preuve qui lui est présentée par la partie présente. </a:t>
            </a:r>
            <a:br>
              <a:rPr lang="fr-CA" dirty="0">
                <a:solidFill>
                  <a:schemeClr val="bg1"/>
                </a:solidFill>
              </a:rPr>
            </a:br>
            <a:br>
              <a:rPr lang="fr-CA" sz="1800" dirty="0">
                <a:solidFill>
                  <a:schemeClr val="bg1"/>
                </a:solidFill>
                <a:latin typeface="Arial" panose="020B0604020202020204" pitchFamily="34" charset="0"/>
                <a:cs typeface="Arial" panose="020B0604020202020204" pitchFamily="34" charset="0"/>
              </a:rPr>
            </a:br>
            <a:r>
              <a:rPr lang="fr-CA" sz="1800" dirty="0">
                <a:solidFill>
                  <a:schemeClr val="bg1"/>
                </a:solidFill>
                <a:latin typeface="Arial" panose="020B0604020202020204" pitchFamily="34" charset="0"/>
                <a:cs typeface="Arial" panose="020B0604020202020204" pitchFamily="34" charset="0"/>
              </a:rPr>
              <a:t>-</a:t>
            </a:r>
            <a:r>
              <a:rPr lang="fr-CA" dirty="0">
                <a:solidFill>
                  <a:schemeClr val="bg1"/>
                </a:solidFill>
              </a:rPr>
              <a:t>Les parties doivent apporter documents et témoins nécessaires à la présentation de leur position.</a:t>
            </a:r>
            <a:br>
              <a:rPr lang="fr-CA" dirty="0">
                <a:solidFill>
                  <a:schemeClr val="bg1"/>
                </a:solidFill>
              </a:rPr>
            </a:br>
            <a:br>
              <a:rPr lang="fr-CA" dirty="0">
                <a:solidFill>
                  <a:schemeClr val="bg1"/>
                </a:solidFill>
              </a:rPr>
            </a:br>
            <a:r>
              <a:rPr lang="fr-CA" dirty="0">
                <a:solidFill>
                  <a:schemeClr val="bg1"/>
                </a:solidFill>
              </a:rPr>
              <a:t>-Les parties peuvent être représentées</a:t>
            </a:r>
            <a:r>
              <a:rPr lang="fr-CA" sz="1800" dirty="0">
                <a:solidFill>
                  <a:schemeClr val="bg1"/>
                </a:solidFill>
                <a:latin typeface="Arial" panose="020B0604020202020204" pitchFamily="34" charset="0"/>
                <a:cs typeface="Arial" panose="020B0604020202020204" pitchFamily="34" charset="0"/>
              </a:rPr>
              <a:t>.</a:t>
            </a:r>
            <a:br>
              <a:rPr lang="fr-CA" sz="1800" dirty="0">
                <a:solidFill>
                  <a:schemeClr val="bg1"/>
                </a:solidFill>
                <a:latin typeface="Arial" panose="020B0604020202020204" pitchFamily="34" charset="0"/>
                <a:cs typeface="Arial" panose="020B0604020202020204" pitchFamily="34" charset="0"/>
              </a:rPr>
            </a:br>
            <a:br>
              <a:rPr lang="fr-CA" sz="1800" dirty="0">
                <a:solidFill>
                  <a:schemeClr val="bg1"/>
                </a:solidFill>
                <a:latin typeface="Arial" panose="020B0604020202020204" pitchFamily="34" charset="0"/>
                <a:cs typeface="Arial" panose="020B0604020202020204" pitchFamily="34" charset="0"/>
              </a:rPr>
            </a:br>
            <a:r>
              <a:rPr lang="fr-CA" sz="1800" dirty="0">
                <a:solidFill>
                  <a:schemeClr val="bg1"/>
                </a:solidFill>
                <a:latin typeface="Arial" panose="020B0604020202020204" pitchFamily="34" charset="0"/>
                <a:cs typeface="Arial" panose="020B0604020202020204" pitchFamily="34" charset="0"/>
              </a:rPr>
              <a:t>-</a:t>
            </a:r>
            <a:r>
              <a:rPr lang="fr-CA" dirty="0">
                <a:solidFill>
                  <a:schemeClr val="bg1"/>
                </a:solidFill>
              </a:rPr>
              <a:t>L’audition est à huis clos. </a:t>
            </a:r>
            <a:br>
              <a:rPr lang="fr-CA" dirty="0">
                <a:solidFill>
                  <a:schemeClr val="bg1"/>
                </a:solidFill>
              </a:rPr>
            </a:br>
            <a:br>
              <a:rPr lang="fr-CA" dirty="0">
                <a:solidFill>
                  <a:schemeClr val="bg1"/>
                </a:solidFill>
              </a:rPr>
            </a:br>
            <a:r>
              <a:rPr lang="fr-CA" dirty="0">
                <a:solidFill>
                  <a:schemeClr val="bg1"/>
                </a:solidFill>
              </a:rPr>
              <a:t>-Victime ou plaignant entendu en premier. Présente sa position.</a:t>
            </a:r>
            <a:br>
              <a:rPr lang="fr-CA" dirty="0">
                <a:solidFill>
                  <a:schemeClr val="bg1"/>
                </a:solidFill>
              </a:rPr>
            </a:br>
            <a:br>
              <a:rPr lang="fr-CA" dirty="0">
                <a:solidFill>
                  <a:schemeClr val="bg1"/>
                </a:solidFill>
              </a:rPr>
            </a:br>
            <a:r>
              <a:rPr lang="fr-CA" dirty="0">
                <a:solidFill>
                  <a:schemeClr val="bg1"/>
                </a:solidFill>
              </a:rPr>
              <a:t>-Auteur présumé entendu ensuite. Présente sa défense.</a:t>
            </a:r>
            <a:br>
              <a:rPr lang="fr-CA" dirty="0">
                <a:solidFill>
                  <a:schemeClr val="bg1"/>
                </a:solidFill>
              </a:rPr>
            </a:br>
            <a:br>
              <a:rPr lang="fr-CA" dirty="0">
                <a:solidFill>
                  <a:schemeClr val="bg1"/>
                </a:solidFill>
              </a:rPr>
            </a:br>
            <a:r>
              <a:rPr lang="fr-CA" dirty="0">
                <a:solidFill>
                  <a:schemeClr val="bg1"/>
                </a:solidFill>
              </a:rPr>
              <a:t>-Comité entend en dernier lieu les représentations du plaignant, de la présumée victime et de l’auteur présumé. </a:t>
            </a:r>
            <a:br>
              <a:rPr lang="fr-CA" dirty="0">
                <a:solidFill>
                  <a:schemeClr val="bg1"/>
                </a:solidFill>
              </a:rPr>
            </a:br>
            <a:br>
              <a:rPr lang="fr-CA" dirty="0">
                <a:solidFill>
                  <a:schemeClr val="bg1"/>
                </a:solidFill>
              </a:rPr>
            </a:br>
            <a:r>
              <a:rPr lang="fr-CA" dirty="0">
                <a:solidFill>
                  <a:schemeClr val="bg1"/>
                </a:solidFill>
              </a:rPr>
              <a:t>-Chacune des parties est responsable: </a:t>
            </a:r>
            <a:br>
              <a:rPr lang="fr-CA" dirty="0">
                <a:solidFill>
                  <a:schemeClr val="bg1"/>
                </a:solidFill>
              </a:rPr>
            </a:br>
            <a:r>
              <a:rPr lang="fr-CA" dirty="0">
                <a:solidFill>
                  <a:schemeClr val="bg1"/>
                </a:solidFill>
              </a:rPr>
              <a:t>	. de s’assurer de la présence et d’assumer les frais de ses témoins et </a:t>
            </a:r>
            <a:br>
              <a:rPr lang="fr-CA" dirty="0">
                <a:solidFill>
                  <a:schemeClr val="bg1"/>
                </a:solidFill>
              </a:rPr>
            </a:br>
            <a:r>
              <a:rPr lang="fr-CA" dirty="0">
                <a:solidFill>
                  <a:schemeClr val="bg1"/>
                </a:solidFill>
              </a:rPr>
              <a:t>	. d’avoir assez de copies des documents qu’elle entend utiliser pour l’ensemble 	des participants à l’audition (6 au total).</a:t>
            </a:r>
            <a:br>
              <a:rPr lang="fr-CA" dirty="0">
                <a:solidFill>
                  <a:schemeClr val="bg1"/>
                </a:solidFill>
              </a:rPr>
            </a:br>
            <a:br>
              <a:rPr lang="fr-CA" dirty="0">
                <a:solidFill>
                  <a:schemeClr val="bg1"/>
                </a:solidFill>
              </a:rPr>
            </a:br>
            <a:br>
              <a:rPr lang="fr-CA" dirty="0">
                <a:solidFill>
                  <a:schemeClr val="bg1"/>
                </a:solidFill>
              </a:rPr>
            </a:br>
            <a:endParaRPr lang="fr-CA" sz="2800" dirty="0">
              <a:solidFill>
                <a:schemeClr val="bg1"/>
              </a:solidFill>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436444EC-12FD-486D-ABF7-C4E7D1508E33}"/>
              </a:ext>
            </a:extLst>
          </p:cNvPr>
          <p:cNvSpPr>
            <a:spLocks noGrp="1"/>
          </p:cNvSpPr>
          <p:nvPr>
            <p:ph idx="1"/>
          </p:nvPr>
        </p:nvSpPr>
        <p:spPr>
          <a:xfrm>
            <a:off x="684212" y="395926"/>
            <a:ext cx="8534400" cy="838985"/>
          </a:xfrm>
        </p:spPr>
        <p:txBody>
          <a:bodyPr>
            <a:normAutofit/>
          </a:bodyPr>
          <a:lstStyle/>
          <a:p>
            <a:r>
              <a:rPr lang="fr-CA" sz="2800" dirty="0"/>
              <a:t>L’audition devant le comité d’intégrité</a:t>
            </a:r>
          </a:p>
        </p:txBody>
      </p:sp>
      <p:sp>
        <p:nvSpPr>
          <p:cNvPr id="4" name="Espace réservé du numéro de diapositive 3">
            <a:extLst>
              <a:ext uri="{FF2B5EF4-FFF2-40B4-BE49-F238E27FC236}">
                <a16:creationId xmlns:a16="http://schemas.microsoft.com/office/drawing/2014/main" id="{A9A500E3-AE1F-4DED-9D74-B12B998418F9}"/>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633151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D90CB6FE-A6B0-4925-A6C6-EDECEA633F56}"/>
              </a:ext>
            </a:extLst>
          </p:cNvPr>
          <p:cNvSpPr>
            <a:spLocks noGrp="1"/>
          </p:cNvSpPr>
          <p:nvPr>
            <p:ph type="title"/>
          </p:nvPr>
        </p:nvSpPr>
        <p:spPr>
          <a:xfrm>
            <a:off x="684212" y="1404594"/>
            <a:ext cx="8534400" cy="4843806"/>
          </a:xfrm>
        </p:spPr>
        <p:txBody>
          <a:bodyPr anchor="t">
            <a:normAutofit fontScale="90000"/>
          </a:bodyPr>
          <a:lstStyle/>
          <a:p>
            <a:pPr lvl="1"/>
            <a:br>
              <a:rPr lang="fr-CA" dirty="0">
                <a:solidFill>
                  <a:schemeClr val="bg1"/>
                </a:solidFill>
              </a:rPr>
            </a:br>
            <a:r>
              <a:rPr lang="fr-CA" dirty="0">
                <a:solidFill>
                  <a:schemeClr val="bg1"/>
                </a:solidFill>
              </a:rPr>
              <a:t>Le Comité peut accueillir ou rejeter la plainte, suite à l’audition.</a:t>
            </a:r>
            <a:br>
              <a:rPr lang="fr-CA" dirty="0">
                <a:solidFill>
                  <a:schemeClr val="bg1"/>
                </a:solidFill>
              </a:rPr>
            </a:br>
            <a:br>
              <a:rPr lang="fr-CA" dirty="0">
                <a:solidFill>
                  <a:schemeClr val="bg1"/>
                </a:solidFill>
              </a:rPr>
            </a:br>
            <a:r>
              <a:rPr lang="fr-CA" dirty="0">
                <a:solidFill>
                  <a:schemeClr val="bg1"/>
                </a:solidFill>
              </a:rPr>
              <a:t>Le Comité a 20 jours pour transmettre sa recommandation à la Fédération par courriel ou courrier recommandé. </a:t>
            </a:r>
            <a:br>
              <a:rPr lang="fr-CA" sz="1200" dirty="0">
                <a:solidFill>
                  <a:schemeClr val="bg1"/>
                </a:solidFill>
              </a:rPr>
            </a:br>
            <a:r>
              <a:rPr lang="fr-CA" dirty="0">
                <a:solidFill>
                  <a:schemeClr val="bg1"/>
                </a:solidFill>
              </a:rPr>
              <a:t> </a:t>
            </a:r>
            <a:br>
              <a:rPr lang="fr-CA" sz="1200" dirty="0">
                <a:solidFill>
                  <a:schemeClr val="bg1"/>
                </a:solidFill>
              </a:rPr>
            </a:br>
            <a:r>
              <a:rPr lang="fr-CA" dirty="0">
                <a:solidFill>
                  <a:schemeClr val="bg1"/>
                </a:solidFill>
              </a:rPr>
              <a:t>La Fédération a 10 jours pour entériner la recommandation du comité en répondant au comité par courriel ou courrier recommandé.</a:t>
            </a:r>
            <a:br>
              <a:rPr lang="fr-CA" sz="1200" dirty="0">
                <a:solidFill>
                  <a:schemeClr val="bg1"/>
                </a:solidFill>
              </a:rPr>
            </a:br>
            <a:r>
              <a:rPr lang="fr-CA" dirty="0">
                <a:solidFill>
                  <a:schemeClr val="bg1"/>
                </a:solidFill>
              </a:rPr>
              <a:t> </a:t>
            </a:r>
            <a:br>
              <a:rPr lang="fr-CA" sz="1200" dirty="0">
                <a:solidFill>
                  <a:schemeClr val="bg1"/>
                </a:solidFill>
              </a:rPr>
            </a:br>
            <a:r>
              <a:rPr lang="fr-CA" dirty="0">
                <a:solidFill>
                  <a:schemeClr val="bg1"/>
                </a:solidFill>
              </a:rPr>
              <a:t>Sur réception de la décision de la Fédération, le comité a 5 jours pour transmettre la décision aux parties, par courriel ou par courrier recommandé.</a:t>
            </a:r>
            <a:br>
              <a:rPr lang="fr-CA" dirty="0">
                <a:solidFill>
                  <a:schemeClr val="bg1"/>
                </a:solidFill>
              </a:rPr>
            </a:br>
            <a:br>
              <a:rPr lang="fr-CA" dirty="0">
                <a:solidFill>
                  <a:schemeClr val="bg1"/>
                </a:solidFill>
              </a:rPr>
            </a:br>
            <a:r>
              <a:rPr lang="fr-CA" dirty="0">
                <a:solidFill>
                  <a:schemeClr val="bg1"/>
                </a:solidFill>
              </a:rPr>
              <a:t>Les décisions du comité d’intégrité sont finales et sans appel.</a:t>
            </a:r>
            <a:br>
              <a:rPr lang="fr-CA" dirty="0">
                <a:solidFill>
                  <a:schemeClr val="bg1"/>
                </a:solidFill>
              </a:rPr>
            </a:br>
            <a:br>
              <a:rPr lang="fr-CA" dirty="0">
                <a:solidFill>
                  <a:schemeClr val="bg1"/>
                </a:solidFill>
              </a:rPr>
            </a:br>
            <a:r>
              <a:rPr lang="fr-CA" dirty="0">
                <a:solidFill>
                  <a:schemeClr val="bg1"/>
                </a:solidFill>
              </a:rPr>
              <a:t>Les renseignements personnels obtenus et les décisions prises en application de la Politique sont de nature confidentielle, dans les limites prévues par la loi.</a:t>
            </a:r>
            <a:br>
              <a:rPr lang="fr-CA" dirty="0">
                <a:solidFill>
                  <a:schemeClr val="bg1"/>
                </a:solidFill>
              </a:rPr>
            </a:br>
            <a:br>
              <a:rPr lang="fr-CA" sz="1200" dirty="0">
                <a:solidFill>
                  <a:schemeClr val="bg1"/>
                </a:solidFill>
              </a:rPr>
            </a:br>
            <a:endParaRPr lang="fr-CA" sz="3600" dirty="0">
              <a:solidFill>
                <a:schemeClr val="bg1"/>
              </a:solidFill>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3C38C04B-4057-4E3D-9859-D31E521C608C}"/>
              </a:ext>
            </a:extLst>
          </p:cNvPr>
          <p:cNvSpPr>
            <a:spLocks noGrp="1"/>
          </p:cNvSpPr>
          <p:nvPr>
            <p:ph idx="1"/>
          </p:nvPr>
        </p:nvSpPr>
        <p:spPr>
          <a:xfrm>
            <a:off x="684212" y="424206"/>
            <a:ext cx="8534400" cy="895547"/>
          </a:xfrm>
        </p:spPr>
        <p:txBody>
          <a:bodyPr>
            <a:noAutofit/>
          </a:bodyPr>
          <a:lstStyle/>
          <a:p>
            <a:r>
              <a:rPr lang="fr-CA" sz="3200" dirty="0"/>
              <a:t>Recommandation (décision)du comité d’intégrité </a:t>
            </a:r>
          </a:p>
        </p:txBody>
      </p:sp>
      <p:sp>
        <p:nvSpPr>
          <p:cNvPr id="4" name="Espace réservé du numéro de diapositive 3">
            <a:extLst>
              <a:ext uri="{FF2B5EF4-FFF2-40B4-BE49-F238E27FC236}">
                <a16:creationId xmlns:a16="http://schemas.microsoft.com/office/drawing/2014/main" id="{CE26F429-61AA-43FA-88F3-1249CDF9603D}"/>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4009479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B40D59-8E3C-4346-9AB5-B1B6E1326999}"/>
              </a:ext>
            </a:extLst>
          </p:cNvPr>
          <p:cNvSpPr>
            <a:spLocks noGrp="1"/>
          </p:cNvSpPr>
          <p:nvPr>
            <p:ph type="title"/>
          </p:nvPr>
        </p:nvSpPr>
        <p:spPr>
          <a:xfrm>
            <a:off x="684212" y="1668543"/>
            <a:ext cx="8534400" cy="4835951"/>
          </a:xfrm>
        </p:spPr>
        <p:txBody>
          <a:bodyPr anchor="t">
            <a:normAutofit fontScale="90000"/>
          </a:bodyPr>
          <a:lstStyle/>
          <a:p>
            <a:pPr lvl="0"/>
            <a:r>
              <a:rPr lang="fr-CA" sz="1800" cap="none" dirty="0">
                <a:solidFill>
                  <a:schemeClr val="bg1"/>
                </a:solidFill>
                <a:latin typeface="Arial" panose="020B0604020202020204" pitchFamily="34" charset="0"/>
                <a:cs typeface="Arial" panose="020B0604020202020204" pitchFamily="34" charset="0"/>
              </a:rPr>
              <a:t>Si la plainte est accueillie, le comité peut recommander à la Fédération l’une ou l’autre ou une combinaison des sanctions suivantes : </a:t>
            </a:r>
            <a:br>
              <a:rPr lang="fr-CA" sz="1800" cap="none" dirty="0">
                <a:solidFill>
                  <a:schemeClr val="bg1"/>
                </a:solidFill>
                <a:latin typeface="Arial" panose="020B0604020202020204" pitchFamily="34" charset="0"/>
                <a:cs typeface="Arial" panose="020B0604020202020204" pitchFamily="34" charset="0"/>
              </a:rPr>
            </a:br>
            <a:br>
              <a:rPr lang="fr-CA" sz="1800" dirty="0">
                <a:solidFill>
                  <a:schemeClr val="bg1"/>
                </a:solidFill>
              </a:rPr>
            </a:br>
            <a:r>
              <a:rPr lang="fr-CA" sz="1800" dirty="0">
                <a:solidFill>
                  <a:schemeClr val="bg1"/>
                </a:solidFill>
              </a:rPr>
              <a:t>-</a:t>
            </a:r>
            <a:r>
              <a:rPr lang="fr-CA" sz="1600" cap="none" dirty="0">
                <a:solidFill>
                  <a:schemeClr val="bg1"/>
                </a:solidFill>
                <a:latin typeface="Arial" panose="020B0604020202020204" pitchFamily="34" charset="0"/>
                <a:cs typeface="Arial" panose="020B0604020202020204" pitchFamily="34" charset="0"/>
              </a:rPr>
              <a:t>Réprimande à déposer au dossier du membre ;</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 </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-Verser à la Fédération une pénalité de 100,00 $ à 2 000,00 $, à être payer dans un délai déterminé. Défaut de paiement = suspension automatique de la Fédération et de toutes ses instances, tant et aussi longtemps que la pénalité n’a pas été versée;</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-Exiger du membre des conditions et engagements tel:</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	participation, à ses frais, à une formation indiquée par le comité, dans un délai déterminé. détermine 	pour maintenir son statut de membre. Si ne peut démontrer avoir suivi la formation tel qu’exigé = 	suspension automatique de la Fédération et de toutes ses instances, tant et aussi longtemps que la 	formation n’a pas été suivie et preuve fournie.</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-Restreindre les activités et programmes auxquels peut participer le membre pour une durée déterminée ;</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-Suspendre le membre de la Fédération ET de l’ensemble de ses membres e membre pour une durée maximale de douze (12) mois ;</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-Expulser à titre de membre de la Fédération ET de l’ensemble de ses membres .</a:t>
            </a:r>
            <a:br>
              <a:rPr lang="fr-CA" sz="1600" dirty="0"/>
            </a:br>
            <a:endParaRPr lang="fr-CA" sz="1600"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D1BD0468-F179-4C63-98FC-B55A23C0A2B2}"/>
              </a:ext>
            </a:extLst>
          </p:cNvPr>
          <p:cNvSpPr>
            <a:spLocks noGrp="1"/>
          </p:cNvSpPr>
          <p:nvPr>
            <p:ph idx="1"/>
          </p:nvPr>
        </p:nvSpPr>
        <p:spPr>
          <a:xfrm>
            <a:off x="684212" y="685801"/>
            <a:ext cx="8534400" cy="888476"/>
          </a:xfrm>
        </p:spPr>
        <p:txBody>
          <a:bodyPr>
            <a:normAutofit/>
          </a:bodyPr>
          <a:lstStyle/>
          <a:p>
            <a:r>
              <a:rPr lang="fr-CA" sz="3200" dirty="0"/>
              <a:t>Types de recommandations / sanctions</a:t>
            </a:r>
          </a:p>
        </p:txBody>
      </p:sp>
      <p:sp>
        <p:nvSpPr>
          <p:cNvPr id="4" name="Espace réservé du numéro de diapositive 3">
            <a:extLst>
              <a:ext uri="{FF2B5EF4-FFF2-40B4-BE49-F238E27FC236}">
                <a16:creationId xmlns:a16="http://schemas.microsoft.com/office/drawing/2014/main" id="{EEACFB7D-C8A7-42BC-BB4E-82EDDC06DA21}"/>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439423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53CEF5-228E-4F44-BD0B-4CCF86E2F415}"/>
              </a:ext>
            </a:extLst>
          </p:cNvPr>
          <p:cNvSpPr>
            <a:spLocks noGrp="1"/>
          </p:cNvSpPr>
          <p:nvPr>
            <p:ph type="title"/>
          </p:nvPr>
        </p:nvSpPr>
        <p:spPr>
          <a:xfrm>
            <a:off x="684212" y="1253766"/>
            <a:ext cx="8534400" cy="4740634"/>
          </a:xfrm>
        </p:spPr>
        <p:txBody>
          <a:bodyPr anchor="t">
            <a:normAutofit/>
          </a:bodyPr>
          <a:lstStyle/>
          <a:p>
            <a:br>
              <a:rPr lang="fr-CA" sz="2000" cap="none" dirty="0">
                <a:solidFill>
                  <a:schemeClr val="bg1"/>
                </a:solidFill>
                <a:latin typeface="Arial" panose="020B0604020202020204" pitchFamily="34" charset="0"/>
                <a:cs typeface="Arial" panose="020B0604020202020204" pitchFamily="34" charset="0"/>
              </a:rPr>
            </a:br>
            <a:r>
              <a:rPr lang="fr-CA" sz="2000" cap="none" dirty="0">
                <a:solidFill>
                  <a:schemeClr val="bg1"/>
                </a:solidFill>
                <a:latin typeface="Arial" panose="020B0604020202020204" pitchFamily="34" charset="0"/>
                <a:cs typeface="Arial" panose="020B0604020202020204" pitchFamily="34" charset="0"/>
              </a:rPr>
              <a:t>Tous les membres de la Fédération doivent rendre accessible la Politique à leurs propres membres dès leur adhésion (notamment en leur indiquant par écrit qu’elle existe, et en la publiant sur leur site web).</a:t>
            </a:r>
            <a:br>
              <a:rPr lang="fr-CA" sz="2000" cap="none" dirty="0">
                <a:solidFill>
                  <a:schemeClr val="bg1"/>
                </a:solidFill>
                <a:latin typeface="Arial" panose="020B0604020202020204" pitchFamily="34" charset="0"/>
                <a:cs typeface="Arial" panose="020B0604020202020204" pitchFamily="34" charset="0"/>
              </a:rPr>
            </a:br>
            <a:r>
              <a:rPr lang="fr-CA" sz="2000" cap="none" dirty="0">
                <a:solidFill>
                  <a:schemeClr val="bg1"/>
                </a:solidFill>
                <a:latin typeface="Arial" panose="020B0604020202020204" pitchFamily="34" charset="0"/>
                <a:cs typeface="Arial" panose="020B0604020202020204" pitchFamily="34" charset="0"/>
              </a:rPr>
              <a:t> </a:t>
            </a:r>
            <a:br>
              <a:rPr lang="fr-CA" sz="2000" cap="none" dirty="0">
                <a:solidFill>
                  <a:schemeClr val="bg1"/>
                </a:solidFill>
                <a:latin typeface="Arial" panose="020B0604020202020204" pitchFamily="34" charset="0"/>
                <a:cs typeface="Arial" panose="020B0604020202020204" pitchFamily="34" charset="0"/>
              </a:rPr>
            </a:br>
            <a:r>
              <a:rPr lang="fr-CA" sz="2000" cap="none" dirty="0">
                <a:solidFill>
                  <a:schemeClr val="bg1"/>
                </a:solidFill>
                <a:latin typeface="Arial" panose="020B0604020202020204" pitchFamily="34" charset="0"/>
                <a:cs typeface="Arial" panose="020B0604020202020204" pitchFamily="34" charset="0"/>
              </a:rPr>
              <a:t>Tous les membres de la Fédération doivent respecter et mettre en place les mesures appropriées afin d’appliquer les décisions rendues par l’officier des plaintes et par le comité de protection de l’intégrité. </a:t>
            </a:r>
            <a:br>
              <a:rPr lang="fr-CA" sz="2000" cap="none" dirty="0">
                <a:solidFill>
                  <a:schemeClr val="bg1"/>
                </a:solidFill>
                <a:latin typeface="Arial" panose="020B0604020202020204" pitchFamily="34" charset="0"/>
                <a:cs typeface="Arial" panose="020B0604020202020204" pitchFamily="34" charset="0"/>
              </a:rPr>
            </a:br>
            <a:br>
              <a:rPr lang="fr-CA" sz="2000" cap="none" dirty="0">
                <a:solidFill>
                  <a:schemeClr val="bg1"/>
                </a:solidFill>
                <a:latin typeface="Arial" panose="020B0604020202020204" pitchFamily="34" charset="0"/>
                <a:cs typeface="Arial" panose="020B0604020202020204" pitchFamily="34" charset="0"/>
              </a:rPr>
            </a:br>
            <a:r>
              <a:rPr lang="fr-CA" sz="2000" cap="none" dirty="0">
                <a:solidFill>
                  <a:schemeClr val="bg1"/>
                </a:solidFill>
                <a:latin typeface="Arial" panose="020B0604020202020204" pitchFamily="34" charset="0"/>
                <a:cs typeface="Arial" panose="020B0604020202020204" pitchFamily="34" charset="0"/>
              </a:rPr>
              <a:t>L’officier des plaintes fait les vérifications nécessaires auprès des membres afin de s’assurer du respect des décisions rendues en exécution de la Politique</a:t>
            </a:r>
            <a:r>
              <a:rPr lang="fr-CA" sz="2200" cap="none" dirty="0">
                <a:solidFill>
                  <a:schemeClr val="bg1"/>
                </a:solidFill>
                <a:latin typeface="Arial" panose="020B0604020202020204" pitchFamily="34" charset="0"/>
                <a:cs typeface="Arial" panose="020B0604020202020204" pitchFamily="34" charset="0"/>
              </a:rPr>
              <a:t>.</a:t>
            </a:r>
            <a:br>
              <a:rPr lang="fr-CA" dirty="0">
                <a:solidFill>
                  <a:schemeClr val="bg1"/>
                </a:solidFill>
              </a:rPr>
            </a:br>
            <a:endParaRPr lang="fr-CA" sz="1800" dirty="0">
              <a:solidFill>
                <a:schemeClr val="bg1"/>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20C823DA-99C4-4103-BFE4-41E6B1C9F0D0}"/>
              </a:ext>
            </a:extLst>
          </p:cNvPr>
          <p:cNvSpPr>
            <a:spLocks noGrp="1"/>
          </p:cNvSpPr>
          <p:nvPr>
            <p:ph idx="1"/>
          </p:nvPr>
        </p:nvSpPr>
        <p:spPr>
          <a:xfrm>
            <a:off x="684212" y="461914"/>
            <a:ext cx="8534400" cy="707010"/>
          </a:xfrm>
        </p:spPr>
        <p:txBody>
          <a:bodyPr>
            <a:normAutofit/>
          </a:bodyPr>
          <a:lstStyle/>
          <a:p>
            <a:r>
              <a:rPr lang="fr-CA" sz="2400" dirty="0"/>
              <a:t>Clause J de la Politique (Engagement des membres)</a:t>
            </a:r>
          </a:p>
        </p:txBody>
      </p:sp>
      <p:sp>
        <p:nvSpPr>
          <p:cNvPr id="4" name="Espace réservé du numéro de diapositive 3">
            <a:extLst>
              <a:ext uri="{FF2B5EF4-FFF2-40B4-BE49-F238E27FC236}">
                <a16:creationId xmlns:a16="http://schemas.microsoft.com/office/drawing/2014/main" id="{1C896C9F-FD6E-428D-9847-A93F5218D372}"/>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206234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858ABD9E-4DAD-4337-8854-FDAC9ECF7725}"/>
              </a:ext>
            </a:extLst>
          </p:cNvPr>
          <p:cNvSpPr>
            <a:spLocks noGrp="1"/>
          </p:cNvSpPr>
          <p:nvPr>
            <p:ph type="title"/>
          </p:nvPr>
        </p:nvSpPr>
        <p:spPr>
          <a:xfrm>
            <a:off x="684212" y="1140642"/>
            <a:ext cx="8534400" cy="5260157"/>
          </a:xfrm>
        </p:spPr>
        <p:txBody>
          <a:bodyPr anchor="t">
            <a:normAutofit fontScale="90000"/>
          </a:bodyPr>
          <a:lstStyle/>
          <a:p>
            <a:pPr lvl="0"/>
            <a:r>
              <a:rPr lang="fr-CA" sz="1200" dirty="0">
                <a:latin typeface="Arial" panose="020B0604020202020204" pitchFamily="34" charset="0"/>
                <a:cs typeface="Arial" panose="020B0604020202020204" pitchFamily="34" charset="0"/>
              </a:rPr>
              <a:t> </a:t>
            </a:r>
            <a:br>
              <a:rPr lang="fr-CA" sz="1200" dirty="0">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Sensibiliser toutes les personnes impliquées de près ou de loin dans le milieu, au fait que toute forme d’abus, de harcèlement, de négligence ou de violence n’est pas tolérée ;</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Prendre les moyens raisonnables pour offrir un milieu sain, exempt d’abus, de harcèlement, de négligence ou de violence ;</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Instaurer des mesures qui favorisent le respect de la dignité et de l’intégrité psychologique, physique et sexuelle des personnes évoluant dans le milieu;</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Favoriser la dénonciation de comportements, de paroles, d’actes ou de gestes d’abus, de harcèlement, de négligence ou de violence dès leur apparition ;</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Mettre en place une procédure efficace en matière de protection de l’intégrité, donnant accès à un processus formel de traitement des plaintes d’abus, de harcèlement, de négligence ou de violence par un comité de protection de l’intégrité et au préalable, si les parties le désirent et y consentent à une démarche informelle de résolution de conflit telle la médiation. </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Prendre les mesures administratives ou disciplinaires nécessaires afin de faire cesser l’abus, le harcèlement, la négligence ou la violence portée à sa connaissance .</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endParaRPr lang="fr-CA" sz="1600" dirty="0">
              <a:solidFill>
                <a:schemeClr val="bg1"/>
              </a:solidFill>
              <a:latin typeface="Arial" panose="020B0604020202020204" pitchFamily="34" charset="0"/>
              <a:cs typeface="Arial" panose="020B0604020202020204" pitchFamily="34" charset="0"/>
            </a:endParaRPr>
          </a:p>
        </p:txBody>
      </p:sp>
      <p:sp>
        <p:nvSpPr>
          <p:cNvPr id="7" name="Espace réservé du contenu 6">
            <a:extLst>
              <a:ext uri="{FF2B5EF4-FFF2-40B4-BE49-F238E27FC236}">
                <a16:creationId xmlns:a16="http://schemas.microsoft.com/office/drawing/2014/main" id="{919192DF-AF4F-4B8B-AA64-7F9E2C1B84F9}"/>
              </a:ext>
            </a:extLst>
          </p:cNvPr>
          <p:cNvSpPr>
            <a:spLocks noGrp="1"/>
          </p:cNvSpPr>
          <p:nvPr>
            <p:ph idx="1"/>
          </p:nvPr>
        </p:nvSpPr>
        <p:spPr>
          <a:xfrm>
            <a:off x="684212" y="320512"/>
            <a:ext cx="8534400" cy="904974"/>
          </a:xfrm>
        </p:spPr>
        <p:txBody>
          <a:bodyPr>
            <a:normAutofit/>
          </a:bodyPr>
          <a:lstStyle/>
          <a:p>
            <a:pPr marL="0" indent="0">
              <a:buNone/>
            </a:pPr>
            <a:r>
              <a:rPr lang="fr-CA" sz="3600" dirty="0"/>
              <a:t>Les objectifs de la Politique</a:t>
            </a:r>
          </a:p>
        </p:txBody>
      </p:sp>
      <p:sp>
        <p:nvSpPr>
          <p:cNvPr id="8" name="Espace réservé du numéro de diapositive 7">
            <a:extLst>
              <a:ext uri="{FF2B5EF4-FFF2-40B4-BE49-F238E27FC236}">
                <a16:creationId xmlns:a16="http://schemas.microsoft.com/office/drawing/2014/main" id="{0ED555A4-4251-4CAF-8E0F-468007828327}"/>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2564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478758B-4437-4D90-A361-121A12BE93F3}"/>
              </a:ext>
            </a:extLst>
          </p:cNvPr>
          <p:cNvSpPr>
            <a:spLocks noGrp="1"/>
          </p:cNvSpPr>
          <p:nvPr>
            <p:ph type="title"/>
          </p:nvPr>
        </p:nvSpPr>
        <p:spPr>
          <a:xfrm>
            <a:off x="684212" y="1140643"/>
            <a:ext cx="8534400" cy="5542961"/>
          </a:xfrm>
        </p:spPr>
        <p:txBody>
          <a:bodyPr anchor="t">
            <a:normAutofit fontScale="90000"/>
          </a:bodyPr>
          <a:lstStyle/>
          <a:p>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 Politique s’applique à toutes les personnes impliquées dans le milieu (notamment : membres, participants ou pratiquants, parents des membres ou des participants/pratiquants, bénévoles, salariés, administrateurs, fournisseurs, clients, etc.). </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 Politique ne vise </a:t>
            </a:r>
            <a:r>
              <a:rPr lang="fr-CA" sz="1700" u="sng" cap="none" dirty="0">
                <a:solidFill>
                  <a:schemeClr val="bg1"/>
                </a:solidFill>
                <a:latin typeface="Arial" panose="020B0604020202020204" pitchFamily="34" charset="0"/>
                <a:cs typeface="Arial" panose="020B0604020202020204" pitchFamily="34" charset="0"/>
              </a:rPr>
              <a:t>pas</a:t>
            </a:r>
            <a:r>
              <a:rPr lang="fr-CA" sz="1700" cap="none" dirty="0">
                <a:solidFill>
                  <a:schemeClr val="bg1"/>
                </a:solidFill>
                <a:latin typeface="Arial" panose="020B0604020202020204" pitchFamily="34" charset="0"/>
                <a:cs typeface="Arial" panose="020B0604020202020204" pitchFamily="34" charset="0"/>
              </a:rPr>
              <a:t> les cas d’abus, de harcèlement, de négligence ou de violence </a:t>
            </a:r>
            <a:r>
              <a:rPr lang="fr-CA" sz="1700" u="sng" cap="none" dirty="0">
                <a:solidFill>
                  <a:schemeClr val="bg1"/>
                </a:solidFill>
                <a:latin typeface="Arial" panose="020B0604020202020204" pitchFamily="34" charset="0"/>
                <a:cs typeface="Arial" panose="020B0604020202020204" pitchFamily="34" charset="0"/>
              </a:rPr>
              <a:t>entre employés </a:t>
            </a:r>
            <a:r>
              <a:rPr lang="fr-CA" sz="1700" cap="none" dirty="0">
                <a:solidFill>
                  <a:schemeClr val="bg1"/>
                </a:solidFill>
                <a:latin typeface="Arial" panose="020B0604020202020204" pitchFamily="34" charset="0"/>
                <a:cs typeface="Arial" panose="020B0604020202020204" pitchFamily="34" charset="0"/>
              </a:rPr>
              <a:t>(politique de relations de travail)</a:t>
            </a:r>
            <a:br>
              <a:rPr lang="fr-CA" sz="1700" dirty="0">
                <a:solidFill>
                  <a:schemeClr val="bg1"/>
                </a:solidFill>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Les situations peuvent survenir dans n’importe quelle activité ou programme « sanctionné », ou toute activité autre que de loisir (party de Noel, de fin de saison, sorties après une activité </a:t>
            </a:r>
            <a:r>
              <a:rPr lang="fr-CA" sz="1700" cap="none" dirty="0" err="1">
                <a:solidFill>
                  <a:schemeClr val="bg1"/>
                </a:solidFill>
                <a:latin typeface="Arial" panose="020B0604020202020204" pitchFamily="34" charset="0"/>
                <a:cs typeface="Arial" panose="020B0604020202020204" pitchFamily="34" charset="0"/>
              </a:rPr>
              <a:t>etc</a:t>
            </a:r>
            <a:r>
              <a:rPr lang="fr-CA" sz="1700" cap="none" dirty="0">
                <a:solidFill>
                  <a:schemeClr val="bg1"/>
                </a:solidFill>
                <a:latin typeface="Arial" panose="020B0604020202020204" pitchFamily="34" charset="0"/>
                <a:cs typeface="Arial" panose="020B0604020202020204" pitchFamily="34" charset="0"/>
              </a:rPr>
              <a:t>).</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 Politique a préséance sur toutes autres politiques, règles et procédures pouvant être en vigueur à la Fédération ou chez l’un de ses membres.</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 Politique lie tous les membres de la Fédération.</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 Politique vise une intervention rapide et efficace afin de mettre fin à un comportement inapproprié. </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br>
              <a:rPr lang="fr-CA" cap="none" dirty="0"/>
            </a:br>
            <a:endParaRPr lang="fr-CA" sz="2000" cap="none" dirty="0">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6B7E3BD3-CF74-4EF8-9A52-73898936011C}"/>
              </a:ext>
            </a:extLst>
          </p:cNvPr>
          <p:cNvSpPr>
            <a:spLocks noGrp="1"/>
          </p:cNvSpPr>
          <p:nvPr>
            <p:ph idx="1"/>
          </p:nvPr>
        </p:nvSpPr>
        <p:spPr>
          <a:xfrm>
            <a:off x="684212" y="329938"/>
            <a:ext cx="8534400" cy="876693"/>
          </a:xfrm>
        </p:spPr>
        <p:txBody>
          <a:bodyPr>
            <a:normAutofit/>
          </a:bodyPr>
          <a:lstStyle/>
          <a:p>
            <a:r>
              <a:rPr lang="fr-CA" sz="3200" dirty="0"/>
              <a:t>Généralités</a:t>
            </a:r>
          </a:p>
        </p:txBody>
      </p:sp>
      <p:sp>
        <p:nvSpPr>
          <p:cNvPr id="7" name="Espace réservé du numéro de diapositive 6">
            <a:extLst>
              <a:ext uri="{FF2B5EF4-FFF2-40B4-BE49-F238E27FC236}">
                <a16:creationId xmlns:a16="http://schemas.microsoft.com/office/drawing/2014/main" id="{30414723-2F51-41D3-9DA8-E64BE71E4B66}"/>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6202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8689BF-90C5-4157-8182-1C586AFB9221}"/>
              </a:ext>
            </a:extLst>
          </p:cNvPr>
          <p:cNvSpPr>
            <a:spLocks noGrp="1"/>
          </p:cNvSpPr>
          <p:nvPr>
            <p:ph type="title"/>
          </p:nvPr>
        </p:nvSpPr>
        <p:spPr>
          <a:xfrm>
            <a:off x="684212" y="1762812"/>
            <a:ext cx="8534400" cy="4231587"/>
          </a:xfrm>
        </p:spPr>
        <p:txBody>
          <a:bodyPr anchor="t">
            <a:normAutofit fontScale="90000"/>
          </a:bodyPr>
          <a:lstStyle/>
          <a:p>
            <a:pPr lvl="0"/>
            <a:br>
              <a:rPr lang="fr-CA" sz="1800" cap="none" dirty="0">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Toute personne ayant des motifs raisonnables doit signaler au directeur de la protection de la jeunesse (DPJ) toutes les situations d’abus sexuel et tout abus physique commis sur un mineur, et ce, peu importe l’auteur présumé d’abus et les moyens pris par les parents pour mettre fin à la situation ( </a:t>
            </a:r>
            <a:r>
              <a:rPr lang="fr-CA" sz="1800" b="1" i="1" u="sng" cap="none" dirty="0">
                <a:solidFill>
                  <a:schemeClr val="bg1"/>
                </a:solidFill>
                <a:latin typeface="Arial" panose="020B0604020202020204" pitchFamily="34" charset="0"/>
                <a:cs typeface="Arial" panose="020B0604020202020204" pitchFamily="34" charset="0"/>
              </a:rPr>
              <a:t>Loi sur la protection de la jeunesse.)</a:t>
            </a:r>
            <a:br>
              <a:rPr lang="fr-CA" sz="1800" i="1"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Toute personne impliquée dans le milieu doit dénoncer à l’officier des plaintes, tout abus, harcèlement ou violence à caractère</a:t>
            </a:r>
            <a:r>
              <a:rPr lang="fr-CA" sz="1800" b="1" cap="none" dirty="0">
                <a:solidFill>
                  <a:schemeClr val="bg1"/>
                </a:solidFill>
                <a:latin typeface="Arial" panose="020B0604020202020204" pitchFamily="34" charset="0"/>
                <a:cs typeface="Arial" panose="020B0604020202020204" pitchFamily="34" charset="0"/>
              </a:rPr>
              <a:t> sexuel</a:t>
            </a:r>
            <a:r>
              <a:rPr lang="fr-CA" sz="1800" cap="none" dirty="0">
                <a:solidFill>
                  <a:schemeClr val="bg1"/>
                </a:solidFill>
                <a:latin typeface="Arial" panose="020B0604020202020204" pitchFamily="34" charset="0"/>
                <a:cs typeface="Arial" panose="020B0604020202020204" pitchFamily="34" charset="0"/>
              </a:rPr>
              <a:t> commis sur une personne qui est elle aussi impliquée dans le milieu, </a:t>
            </a:r>
            <a:r>
              <a:rPr lang="fr-CA" sz="1800" u="sng" cap="none" dirty="0">
                <a:solidFill>
                  <a:schemeClr val="bg1"/>
                </a:solidFill>
                <a:latin typeface="Arial" panose="020B0604020202020204" pitchFamily="34" charset="0"/>
                <a:cs typeface="Arial" panose="020B0604020202020204" pitchFamily="34" charset="0"/>
              </a:rPr>
              <a:t>qu’elle soit mineure ou majeure.</a:t>
            </a:r>
            <a:br>
              <a:rPr lang="fr-CA" sz="1800" u="sng"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Toute personne impliquée dans le milieu doit dénoncer à l’officier des plaintes, tout abus, harcèlement, négligence ou violence à caractère </a:t>
            </a:r>
            <a:r>
              <a:rPr lang="fr-CA" sz="1800" b="1" cap="none" dirty="0">
                <a:solidFill>
                  <a:schemeClr val="bg1"/>
                </a:solidFill>
                <a:latin typeface="Arial" panose="020B0604020202020204" pitchFamily="34" charset="0"/>
                <a:cs typeface="Arial" panose="020B0604020202020204" pitchFamily="34" charset="0"/>
              </a:rPr>
              <a:t>autre que sexuel</a:t>
            </a:r>
            <a:r>
              <a:rPr lang="fr-CA" sz="1800" cap="none" dirty="0">
                <a:solidFill>
                  <a:schemeClr val="bg1"/>
                </a:solidFill>
                <a:latin typeface="Arial" panose="020B0604020202020204" pitchFamily="34" charset="0"/>
                <a:cs typeface="Arial" panose="020B0604020202020204" pitchFamily="34" charset="0"/>
              </a:rPr>
              <a:t> commis sur une personne qui est elle aussi impliquée dans le milieu, </a:t>
            </a:r>
            <a:r>
              <a:rPr lang="fr-CA" sz="1800" u="sng" cap="none" dirty="0">
                <a:solidFill>
                  <a:schemeClr val="bg1"/>
                </a:solidFill>
                <a:latin typeface="Arial" panose="020B0604020202020204" pitchFamily="34" charset="0"/>
                <a:cs typeface="Arial" panose="020B0604020202020204" pitchFamily="34" charset="0"/>
              </a:rPr>
              <a:t>qu’elle soit mineure ou majeure.</a:t>
            </a:r>
            <a:br>
              <a:rPr lang="fr-CA" cap="none" dirty="0">
                <a:solidFill>
                  <a:schemeClr val="bg1"/>
                </a:solidFill>
              </a:rPr>
            </a:br>
            <a:endParaRPr lang="fr-CA" cap="none" dirty="0">
              <a:solidFill>
                <a:schemeClr val="bg1"/>
              </a:solidFill>
            </a:endParaRPr>
          </a:p>
        </p:txBody>
      </p:sp>
      <p:sp>
        <p:nvSpPr>
          <p:cNvPr id="3" name="Espace réservé du contenu 2">
            <a:extLst>
              <a:ext uri="{FF2B5EF4-FFF2-40B4-BE49-F238E27FC236}">
                <a16:creationId xmlns:a16="http://schemas.microsoft.com/office/drawing/2014/main" id="{6F7DA7DB-E69F-4D48-B912-6475E5FF558B}"/>
              </a:ext>
            </a:extLst>
          </p:cNvPr>
          <p:cNvSpPr>
            <a:spLocks noGrp="1"/>
          </p:cNvSpPr>
          <p:nvPr>
            <p:ph idx="1"/>
          </p:nvPr>
        </p:nvSpPr>
        <p:spPr>
          <a:xfrm>
            <a:off x="684212" y="685800"/>
            <a:ext cx="8534400" cy="992171"/>
          </a:xfrm>
        </p:spPr>
        <p:txBody>
          <a:bodyPr>
            <a:normAutofit/>
          </a:bodyPr>
          <a:lstStyle/>
          <a:p>
            <a:r>
              <a:rPr lang="fr-CA" sz="3200" dirty="0"/>
              <a:t>Obligations de dénoncer- pour qui?</a:t>
            </a:r>
          </a:p>
        </p:txBody>
      </p:sp>
      <p:sp>
        <p:nvSpPr>
          <p:cNvPr id="5" name="Espace réservé du numéro de diapositive 4">
            <a:extLst>
              <a:ext uri="{FF2B5EF4-FFF2-40B4-BE49-F238E27FC236}">
                <a16:creationId xmlns:a16="http://schemas.microsoft.com/office/drawing/2014/main" id="{E05C9317-F941-40E5-9001-765F21B854AD}"/>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94175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E245CC-3814-4DA7-A410-775B68248DCA}"/>
              </a:ext>
            </a:extLst>
          </p:cNvPr>
          <p:cNvSpPr>
            <a:spLocks noGrp="1"/>
          </p:cNvSpPr>
          <p:nvPr>
            <p:ph type="title"/>
          </p:nvPr>
        </p:nvSpPr>
        <p:spPr>
          <a:xfrm>
            <a:off x="684212" y="1706252"/>
            <a:ext cx="8534400" cy="4542148"/>
          </a:xfrm>
        </p:spPr>
        <p:txBody>
          <a:bodyPr anchor="t">
            <a:normAutofit fontScale="90000"/>
          </a:bodyPr>
          <a:lstStyle/>
          <a:p>
            <a:pPr fontAlgn="base"/>
            <a:r>
              <a:rPr lang="fr-CA" sz="1800" b="1" dirty="0">
                <a:solidFill>
                  <a:schemeClr val="bg1"/>
                </a:solidFill>
                <a:latin typeface="Arial" panose="020B0604020202020204" pitchFamily="34" charset="0"/>
                <a:cs typeface="Arial" panose="020B0604020202020204" pitchFamily="34" charset="0"/>
              </a:rPr>
              <a:t>Comment porter plainte?</a:t>
            </a:r>
            <a:br>
              <a:rPr lang="fr-CA" sz="1800" b="1" dirty="0">
                <a:solidFill>
                  <a:schemeClr val="bg1"/>
                </a:solidFill>
                <a:latin typeface="Arial" panose="020B0604020202020204" pitchFamily="34" charset="0"/>
                <a:cs typeface="Arial" panose="020B0604020202020204" pitchFamily="34" charset="0"/>
              </a:rPr>
            </a:br>
            <a:br>
              <a:rPr lang="fr-CA" sz="1800" b="1" dirty="0">
                <a:solidFill>
                  <a:schemeClr val="bg1"/>
                </a:solidFill>
                <a:latin typeface="Arial" panose="020B0604020202020204" pitchFamily="34" charset="0"/>
                <a:cs typeface="Arial" panose="020B0604020202020204" pitchFamily="34" charset="0"/>
              </a:rPr>
            </a:br>
            <a:r>
              <a:rPr lang="fr-CA" sz="1800" b="1" dirty="0">
                <a:solidFill>
                  <a:schemeClr val="bg1"/>
                </a:solidFill>
                <a:latin typeface="Arial" panose="020B0604020202020204" pitchFamily="34" charset="0"/>
                <a:cs typeface="Arial" panose="020B0604020202020204" pitchFamily="34" charset="0"/>
              </a:rPr>
              <a:t>  - </a:t>
            </a:r>
            <a:r>
              <a:rPr lang="fr-CA" sz="1800" cap="none" dirty="0">
                <a:solidFill>
                  <a:schemeClr val="bg1"/>
                </a:solidFill>
                <a:latin typeface="Arial" panose="020B0604020202020204" pitchFamily="34" charset="0"/>
                <a:cs typeface="Arial" panose="020B0604020202020204" pitchFamily="34" charset="0"/>
              </a:rPr>
              <a:t>Via la plateforme « je porte plainte» (bouton universel) qui se retrouve sur le site de toutes les Fédérations sportives du Québec, de même que de leurs instances régionales et locales.</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  - Via la plateforme « je porte plainte » de certains partenaires (RSEQ/ Sport Québec/    URLS/ RLSQ </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  - En contactant </a:t>
            </a:r>
            <a:r>
              <a:rPr lang="fr-CA" sz="1800" cap="none" dirty="0" err="1">
                <a:solidFill>
                  <a:schemeClr val="bg1"/>
                </a:solidFill>
                <a:latin typeface="Arial" panose="020B0604020202020204" pitchFamily="34" charset="0"/>
                <a:cs typeface="Arial" panose="020B0604020202020204" pitchFamily="34" charset="0"/>
              </a:rPr>
              <a:t>Sport’Aide</a:t>
            </a:r>
            <a:r>
              <a:rPr lang="fr-CA" sz="1800" cap="none" dirty="0">
                <a:solidFill>
                  <a:schemeClr val="bg1"/>
                </a:solidFill>
                <a:latin typeface="Arial" panose="020B0604020202020204" pitchFamily="34" charset="0"/>
                <a:cs typeface="Arial" panose="020B0604020202020204" pitchFamily="34" charset="0"/>
              </a:rPr>
              <a:t> au </a:t>
            </a:r>
            <a:r>
              <a:rPr lang="fr-CA" sz="1800" cap="none"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1 833 211-AIDE</a:t>
            </a:r>
            <a:r>
              <a:rPr lang="fr-CA" sz="1800" cap="none" dirty="0">
                <a:solidFill>
                  <a:schemeClr val="bg1"/>
                </a:solidFill>
                <a:latin typeface="Arial" panose="020B0604020202020204" pitchFamily="34" charset="0"/>
                <a:cs typeface="Arial" panose="020B0604020202020204" pitchFamily="34" charset="0"/>
              </a:rPr>
              <a:t> (2433).</a:t>
            </a:r>
            <a:br>
              <a:rPr lang="fr-CA" sz="6600" cap="none" dirty="0">
                <a:solidFill>
                  <a:schemeClr val="bg1"/>
                </a:solidFill>
              </a:rPr>
            </a:br>
            <a:br>
              <a:rPr lang="fr-CA" dirty="0"/>
            </a:br>
            <a:r>
              <a:rPr lang="fr-CA" sz="1800" b="1" cap="none" dirty="0">
                <a:solidFill>
                  <a:schemeClr val="bg1"/>
                </a:solidFill>
                <a:latin typeface="Arial" panose="020B0604020202020204" pitchFamily="34" charset="0"/>
                <a:cs typeface="Arial" panose="020B0604020202020204" pitchFamily="34" charset="0"/>
              </a:rPr>
              <a:t>DÉLAI POUR DÉPOSER UNE PLAINTE</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err="1">
                <a:solidFill>
                  <a:schemeClr val="bg1"/>
                </a:solidFill>
                <a:latin typeface="Arial" panose="020B0604020202020204" pitchFamily="34" charset="0"/>
                <a:cs typeface="Arial" panose="020B0604020202020204" pitchFamily="34" charset="0"/>
              </a:rPr>
              <a:t>Plainte</a:t>
            </a:r>
            <a:r>
              <a:rPr lang="fr-CA" sz="1800" cap="none" dirty="0">
                <a:solidFill>
                  <a:schemeClr val="bg1"/>
                </a:solidFill>
                <a:latin typeface="Arial" panose="020B0604020202020204" pitchFamily="34" charset="0"/>
                <a:cs typeface="Arial" panose="020B0604020202020204" pitchFamily="34" charset="0"/>
              </a:rPr>
              <a:t> d’abus, harcèlement ou violence à caractère </a:t>
            </a:r>
            <a:r>
              <a:rPr lang="fr-CA" sz="1800" u="sng" cap="none" dirty="0">
                <a:solidFill>
                  <a:schemeClr val="bg1"/>
                </a:solidFill>
                <a:latin typeface="Arial" panose="020B0604020202020204" pitchFamily="34" charset="0"/>
                <a:cs typeface="Arial" panose="020B0604020202020204" pitchFamily="34" charset="0"/>
              </a:rPr>
              <a:t>sexuel :</a:t>
            </a:r>
            <a:r>
              <a:rPr lang="fr-CA" sz="1800" cap="none" dirty="0">
                <a:solidFill>
                  <a:schemeClr val="bg1"/>
                </a:solidFill>
                <a:latin typeface="Arial" panose="020B0604020202020204" pitchFamily="34" charset="0"/>
                <a:cs typeface="Arial" panose="020B0604020202020204" pitchFamily="34" charset="0"/>
              </a:rPr>
              <a:t>  à tout moment </a:t>
            </a: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                                                                 </a:t>
            </a: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Plainte d’abus, harcèlement ou violence à caractère</a:t>
            </a:r>
            <a:r>
              <a:rPr lang="fr-CA" sz="1800" u="sng" cap="none" dirty="0">
                <a:solidFill>
                  <a:schemeClr val="bg1"/>
                </a:solidFill>
                <a:latin typeface="Arial" panose="020B0604020202020204" pitchFamily="34" charset="0"/>
                <a:cs typeface="Arial" panose="020B0604020202020204" pitchFamily="34" charset="0"/>
              </a:rPr>
              <a:t> autre que sexuel:</a:t>
            </a:r>
            <a:r>
              <a:rPr lang="fr-CA" sz="1800" cap="none" dirty="0">
                <a:solidFill>
                  <a:schemeClr val="bg1"/>
                </a:solidFill>
                <a:latin typeface="Arial" panose="020B0604020202020204" pitchFamily="34" charset="0"/>
                <a:cs typeface="Arial" panose="020B0604020202020204" pitchFamily="34" charset="0"/>
              </a:rPr>
              <a:t> dans les 120 jours de l’événement ou des événements.</a:t>
            </a:r>
            <a:br>
              <a:rPr lang="fr-CA" dirty="0">
                <a:latin typeface="Arial" panose="020B0604020202020204" pitchFamily="34" charset="0"/>
                <a:cs typeface="Arial" panose="020B0604020202020204" pitchFamily="34" charset="0"/>
              </a:rPr>
            </a:br>
            <a:br>
              <a:rPr lang="fr-CA" dirty="0"/>
            </a:br>
            <a:br>
              <a:rPr lang="fr-CA" dirty="0"/>
            </a:br>
            <a:br>
              <a:rPr lang="fr-CA" dirty="0"/>
            </a:br>
            <a:br>
              <a:rPr lang="fr-CA" dirty="0"/>
            </a:br>
            <a:br>
              <a:rPr lang="fr-CA" dirty="0"/>
            </a:br>
            <a:br>
              <a:rPr lang="fr-CA" dirty="0"/>
            </a:br>
            <a:br>
              <a:rPr lang="fr-CA" sz="1800" dirty="0">
                <a:latin typeface="Arial" panose="020B0604020202020204" pitchFamily="34" charset="0"/>
                <a:cs typeface="Arial" panose="020B0604020202020204" pitchFamily="34" charset="0"/>
              </a:rPr>
            </a:br>
            <a:endParaRPr lang="fr-CA" sz="1800"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B29611CE-EFD1-4270-8D2B-76A04C3D2D5C}"/>
              </a:ext>
            </a:extLst>
          </p:cNvPr>
          <p:cNvSpPr>
            <a:spLocks noGrp="1"/>
          </p:cNvSpPr>
          <p:nvPr>
            <p:ph idx="1"/>
          </p:nvPr>
        </p:nvSpPr>
        <p:spPr>
          <a:xfrm>
            <a:off x="684212" y="685801"/>
            <a:ext cx="8534400" cy="907330"/>
          </a:xfrm>
        </p:spPr>
        <p:txBody>
          <a:bodyPr>
            <a:normAutofit/>
          </a:bodyPr>
          <a:lstStyle/>
          <a:p>
            <a:r>
              <a:rPr lang="fr-CA" sz="3600" dirty="0"/>
              <a:t>La plainte</a:t>
            </a:r>
          </a:p>
        </p:txBody>
      </p:sp>
      <p:sp>
        <p:nvSpPr>
          <p:cNvPr id="5" name="Espace réservé du numéro de diapositive 4">
            <a:extLst>
              <a:ext uri="{FF2B5EF4-FFF2-40B4-BE49-F238E27FC236}">
                <a16:creationId xmlns:a16="http://schemas.microsoft.com/office/drawing/2014/main" id="{929160EC-1F89-4155-AD34-8AE5CAFD2BD2}"/>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151975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70B0BE1-0EFA-45F4-A030-3E32EC463DB0}"/>
              </a:ext>
            </a:extLst>
          </p:cNvPr>
          <p:cNvSpPr>
            <a:spLocks noGrp="1"/>
          </p:cNvSpPr>
          <p:nvPr>
            <p:ph type="title"/>
          </p:nvPr>
        </p:nvSpPr>
        <p:spPr>
          <a:xfrm>
            <a:off x="684212" y="1743960"/>
            <a:ext cx="8534400" cy="4250440"/>
          </a:xfrm>
        </p:spPr>
        <p:txBody>
          <a:bodyPr anchor="t">
            <a:normAutofit/>
          </a:bodyPr>
          <a:lstStyle/>
          <a:p>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La plainte doit être formulée par écrit.</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 La plainte est transmise directement à l’officier des plaintes via la plateforme ou par téléphone via </a:t>
            </a:r>
            <a:r>
              <a:rPr lang="fr-CA" sz="1800" cap="none" dirty="0" err="1">
                <a:solidFill>
                  <a:schemeClr val="bg1"/>
                </a:solidFill>
                <a:latin typeface="Arial" panose="020B0604020202020204" pitchFamily="34" charset="0"/>
                <a:cs typeface="Arial" panose="020B0604020202020204" pitchFamily="34" charset="0"/>
              </a:rPr>
              <a:t>Sport’Aide</a:t>
            </a:r>
            <a:r>
              <a:rPr lang="fr-CA" sz="1800" cap="none" dirty="0">
                <a:solidFill>
                  <a:schemeClr val="bg1"/>
                </a:solidFill>
                <a:latin typeface="Arial" panose="020B0604020202020204" pitchFamily="34" charset="0"/>
                <a:cs typeface="Arial" panose="020B0604020202020204" pitchFamily="34" charset="0"/>
              </a:rPr>
              <a:t>.</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Si l’officier des plaintes juge une plainte comme étant abusive, frivole ou faite de mauvaise foi, il peut entreprendre un processus de plainte contre le plaignant qui, s’il est membre de la Fédération, s’expose à des mesures disciplinaires ou administratives.</a:t>
            </a:r>
            <a:br>
              <a:rPr lang="fr-CA" sz="1800" cap="none" dirty="0">
                <a:solidFill>
                  <a:schemeClr val="bg1"/>
                </a:solidFill>
                <a:latin typeface="Arial" panose="020B0604020202020204" pitchFamily="34" charset="0"/>
                <a:cs typeface="Arial" panose="020B0604020202020204" pitchFamily="34" charset="0"/>
              </a:rPr>
            </a:br>
            <a:br>
              <a:rPr lang="fr-CA" dirty="0"/>
            </a:br>
            <a:endParaRPr lang="fr-CA" dirty="0"/>
          </a:p>
        </p:txBody>
      </p:sp>
      <p:sp>
        <p:nvSpPr>
          <p:cNvPr id="6" name="Espace réservé du contenu 5">
            <a:extLst>
              <a:ext uri="{FF2B5EF4-FFF2-40B4-BE49-F238E27FC236}">
                <a16:creationId xmlns:a16="http://schemas.microsoft.com/office/drawing/2014/main" id="{FFAB12D2-6E62-441F-9A1E-A285F74FA217}"/>
              </a:ext>
            </a:extLst>
          </p:cNvPr>
          <p:cNvSpPr>
            <a:spLocks noGrp="1"/>
          </p:cNvSpPr>
          <p:nvPr>
            <p:ph idx="1"/>
          </p:nvPr>
        </p:nvSpPr>
        <p:spPr>
          <a:xfrm>
            <a:off x="684212" y="685801"/>
            <a:ext cx="8534400" cy="879048"/>
          </a:xfrm>
        </p:spPr>
        <p:txBody>
          <a:bodyPr>
            <a:normAutofit fontScale="25000" lnSpcReduction="20000"/>
          </a:bodyPr>
          <a:lstStyle/>
          <a:p>
            <a:endParaRPr lang="fr-CA" sz="3600" dirty="0"/>
          </a:p>
          <a:p>
            <a:r>
              <a:rPr lang="fr-CA" sz="14400" dirty="0"/>
              <a:t>La plainte (suite)</a:t>
            </a:r>
          </a:p>
          <a:p>
            <a:endParaRPr lang="fr-CA" dirty="0"/>
          </a:p>
        </p:txBody>
      </p:sp>
      <p:sp>
        <p:nvSpPr>
          <p:cNvPr id="7" name="Espace réservé du numéro de diapositive 6">
            <a:extLst>
              <a:ext uri="{FF2B5EF4-FFF2-40B4-BE49-F238E27FC236}">
                <a16:creationId xmlns:a16="http://schemas.microsoft.com/office/drawing/2014/main" id="{B49DDE11-7321-41E4-A6E2-D744EBC60FBD}"/>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249725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6B7866-8DC6-4E78-B369-9EB63A7E343B}"/>
              </a:ext>
            </a:extLst>
          </p:cNvPr>
          <p:cNvSpPr>
            <a:spLocks noGrp="1"/>
          </p:cNvSpPr>
          <p:nvPr>
            <p:ph type="title"/>
          </p:nvPr>
        </p:nvSpPr>
        <p:spPr>
          <a:xfrm>
            <a:off x="684212" y="1508288"/>
            <a:ext cx="8534400" cy="5048053"/>
          </a:xfrm>
        </p:spPr>
        <p:txBody>
          <a:bodyPr anchor="t">
            <a:normAutofit fontScale="90000"/>
          </a:bodyPr>
          <a:lstStyle/>
          <a:p>
            <a:r>
              <a:rPr lang="fr-CA" sz="1800" b="1" cap="none" dirty="0">
                <a:solidFill>
                  <a:schemeClr val="bg1"/>
                </a:solidFill>
                <a:latin typeface="Arial" panose="020B0604020202020204" pitchFamily="34" charset="0"/>
                <a:cs typeface="Arial" panose="020B0604020202020204" pitchFamily="34" charset="0"/>
              </a:rPr>
              <a:t>PLAINTE À CARACTÈRE SEXUEL</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b="1" cap="none" dirty="0">
                <a:solidFill>
                  <a:schemeClr val="bg1"/>
                </a:solidFill>
                <a:latin typeface="Arial" panose="020B0604020202020204" pitchFamily="34" charset="0"/>
                <a:cs typeface="Arial" panose="020B0604020202020204" pitchFamily="34" charset="0"/>
              </a:rPr>
              <a:t>Victime est mineure</a:t>
            </a:r>
            <a:br>
              <a:rPr lang="fr-CA" sz="1800" b="1"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L’officier des plaintes rapporte immédiatement à la police ET à la DPJ;</a:t>
            </a: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Il attend le OK de la police et de la DPJ pour procéder à l’exclusion de l’auteur présumé.</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b="1" cap="none" dirty="0">
                <a:solidFill>
                  <a:schemeClr val="bg1"/>
                </a:solidFill>
                <a:latin typeface="Arial" panose="020B0604020202020204" pitchFamily="34" charset="0"/>
                <a:cs typeface="Arial" panose="020B0604020202020204" pitchFamily="34" charset="0"/>
              </a:rPr>
              <a:t>Victime est majeure</a:t>
            </a:r>
            <a:br>
              <a:rPr lang="fr-CA" sz="1800" b="1"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L’officier des plaintes encourage la victime à s’adresser à la police; </a:t>
            </a: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Le cas échéant, l’officier attend le OK de la police pour procéder à l’ l’exclusion de l’auteur présumé;</a:t>
            </a:r>
            <a:br>
              <a:rPr lang="fr-CA" sz="1800" cap="none" dirty="0">
                <a:solidFill>
                  <a:schemeClr val="bg1"/>
                </a:solidFill>
                <a:latin typeface="Arial" panose="020B0604020202020204" pitchFamily="34" charset="0"/>
                <a:cs typeface="Arial" panose="020B0604020202020204" pitchFamily="34" charset="0"/>
              </a:rPr>
            </a:br>
            <a:r>
              <a:rPr lang="fr-CA" sz="1800" cap="none" dirty="0">
                <a:solidFill>
                  <a:schemeClr val="bg1"/>
                </a:solidFill>
                <a:latin typeface="Arial" panose="020B0604020202020204" pitchFamily="34" charset="0"/>
                <a:cs typeface="Arial" panose="020B0604020202020204" pitchFamily="34" charset="0"/>
              </a:rPr>
              <a:t>En cas de refus de s’adresser à la police (ex: cas d’inconduite sexuelle pour laquelle aucune infraction existe au Code criminel, i.e. textos sexy/ invitations non désirées </a:t>
            </a:r>
            <a:r>
              <a:rPr lang="fr-CA" sz="1800" cap="none" dirty="0" err="1">
                <a:solidFill>
                  <a:schemeClr val="bg1"/>
                </a:solidFill>
                <a:latin typeface="Arial" panose="020B0604020202020204" pitchFamily="34" charset="0"/>
                <a:cs typeface="Arial" panose="020B0604020202020204" pitchFamily="34" charset="0"/>
              </a:rPr>
              <a:t>etc</a:t>
            </a:r>
            <a:r>
              <a:rPr lang="fr-CA" sz="1800" cap="none" dirty="0">
                <a:solidFill>
                  <a:schemeClr val="bg1"/>
                </a:solidFill>
                <a:latin typeface="Arial" panose="020B0604020202020204" pitchFamily="34" charset="0"/>
                <a:cs typeface="Arial" panose="020B0604020202020204" pitchFamily="34" charset="0"/>
              </a:rPr>
              <a:t>), l’officier des plaintes fera cheminer la plainte au comité d’intégrité pour audition.</a:t>
            </a:r>
            <a:br>
              <a:rPr lang="fr-CA" sz="1800" cap="none" dirty="0">
                <a:solidFill>
                  <a:schemeClr val="bg1"/>
                </a:solidFill>
                <a:latin typeface="Arial" panose="020B0604020202020204" pitchFamily="34" charset="0"/>
                <a:cs typeface="Arial" panose="020B0604020202020204" pitchFamily="34" charset="0"/>
              </a:rPr>
            </a:br>
            <a:br>
              <a:rPr lang="fr-CA" sz="1800" cap="none" dirty="0">
                <a:solidFill>
                  <a:schemeClr val="bg1"/>
                </a:solidFill>
                <a:latin typeface="Arial" panose="020B0604020202020204" pitchFamily="34" charset="0"/>
                <a:cs typeface="Arial" panose="020B0604020202020204" pitchFamily="34" charset="0"/>
              </a:rPr>
            </a:br>
            <a:r>
              <a:rPr lang="fr-CA" b="1" dirty="0"/>
              <a:t> </a:t>
            </a:r>
            <a:br>
              <a:rPr lang="fr-CA" dirty="0"/>
            </a:br>
            <a:endParaRPr lang="fr-CA" sz="2800" cap="none" dirty="0">
              <a:solidFill>
                <a:schemeClr val="bg2">
                  <a:lumMod val="75000"/>
                </a:schemeClr>
              </a:solidFill>
              <a:latin typeface="+mn-lt"/>
            </a:endParaRPr>
          </a:p>
        </p:txBody>
      </p:sp>
      <p:sp>
        <p:nvSpPr>
          <p:cNvPr id="3" name="Espace réservé du contenu 2">
            <a:extLst>
              <a:ext uri="{FF2B5EF4-FFF2-40B4-BE49-F238E27FC236}">
                <a16:creationId xmlns:a16="http://schemas.microsoft.com/office/drawing/2014/main" id="{0A9753C2-F746-4892-AE83-0DDCF3736301}"/>
              </a:ext>
            </a:extLst>
          </p:cNvPr>
          <p:cNvSpPr>
            <a:spLocks noGrp="1"/>
          </p:cNvSpPr>
          <p:nvPr>
            <p:ph idx="1"/>
          </p:nvPr>
        </p:nvSpPr>
        <p:spPr>
          <a:xfrm>
            <a:off x="684212" y="301659"/>
            <a:ext cx="8534400" cy="1206630"/>
          </a:xfrm>
        </p:spPr>
        <p:txBody>
          <a:bodyPr>
            <a:normAutofit/>
          </a:bodyPr>
          <a:lstStyle/>
          <a:p>
            <a:r>
              <a:rPr lang="fr-CA" sz="2800" dirty="0"/>
              <a:t>Le processus de traitement des plaintes</a:t>
            </a:r>
          </a:p>
        </p:txBody>
      </p:sp>
      <p:sp>
        <p:nvSpPr>
          <p:cNvPr id="5" name="Espace réservé du numéro de diapositive 4">
            <a:extLst>
              <a:ext uri="{FF2B5EF4-FFF2-40B4-BE49-F238E27FC236}">
                <a16:creationId xmlns:a16="http://schemas.microsoft.com/office/drawing/2014/main" id="{D2704007-15A0-439D-9269-2489053FBB36}"/>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660491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C72C67-7819-4DC8-9C4F-249013E07AC6}"/>
              </a:ext>
            </a:extLst>
          </p:cNvPr>
          <p:cNvSpPr>
            <a:spLocks noGrp="1"/>
          </p:cNvSpPr>
          <p:nvPr>
            <p:ph type="title"/>
          </p:nvPr>
        </p:nvSpPr>
        <p:spPr>
          <a:xfrm>
            <a:off x="684212" y="1376313"/>
            <a:ext cx="8534400" cy="5142321"/>
          </a:xfrm>
        </p:spPr>
        <p:txBody>
          <a:bodyPr anchor="t">
            <a:normAutofit fontScale="90000"/>
          </a:bodyPr>
          <a:lstStyle/>
          <a:p>
            <a:br>
              <a:rPr lang="fr-CA" sz="1800" b="1" cap="none" dirty="0">
                <a:solidFill>
                  <a:schemeClr val="bg1"/>
                </a:solidFill>
                <a:latin typeface="Arial" panose="020B0604020202020204" pitchFamily="34" charset="0"/>
                <a:cs typeface="Arial" panose="020B0604020202020204" pitchFamily="34" charset="0"/>
              </a:rPr>
            </a:br>
            <a:r>
              <a:rPr lang="fr-CA" sz="1800" b="1" cap="none" dirty="0">
                <a:solidFill>
                  <a:schemeClr val="bg1"/>
                </a:solidFill>
                <a:latin typeface="Arial" panose="020B0604020202020204" pitchFamily="34" charset="0"/>
                <a:cs typeface="Arial" panose="020B0604020202020204" pitchFamily="34" charset="0"/>
              </a:rPr>
              <a:t>PLAINTE À CARACTÈRE SEXUEL</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L’officier des plaintes avise l’auteur présumé, dès que possible, qu’il fait l’objet d’une plainte recevable pour abus, harcèlement ou violence à caractère sexuel;</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L’auteur présumé est avisé par l’officier des plaintes qu’il est </a:t>
            </a:r>
            <a:r>
              <a:rPr lang="fr-CA" sz="1700" b="1" cap="none" dirty="0">
                <a:solidFill>
                  <a:schemeClr val="bg1"/>
                </a:solidFill>
                <a:latin typeface="Arial" panose="020B0604020202020204" pitchFamily="34" charset="0"/>
                <a:cs typeface="Arial" panose="020B0604020202020204" pitchFamily="34" charset="0"/>
              </a:rPr>
              <a:t>automatiquement exclu </a:t>
            </a:r>
            <a:r>
              <a:rPr lang="fr-CA" sz="1700" cap="none" dirty="0">
                <a:solidFill>
                  <a:schemeClr val="bg1"/>
                </a:solidFill>
                <a:latin typeface="Arial" panose="020B0604020202020204" pitchFamily="34" charset="0"/>
                <a:cs typeface="Arial" panose="020B0604020202020204" pitchFamily="34" charset="0"/>
              </a:rPr>
              <a:t>de tous les programmes et activités de la Fédération pour une durée indéterminée. L’exclusion vaut pour tous les paliers.</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L’officier avise la Fédération qu’un de ses membres est exclu suite à une plainte pour abus, harcèlement ou violence à caractère sexuel.</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La Fédération et toutes les instances touchées doivent s’assurer que l’exclusion est respectée.</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r>
              <a:rPr lang="fr-CA" sz="1700" cap="none" dirty="0">
                <a:solidFill>
                  <a:schemeClr val="bg1"/>
                </a:solidFill>
                <a:latin typeface="Arial" panose="020B0604020202020204" pitchFamily="34" charset="0"/>
                <a:cs typeface="Arial" panose="020B0604020202020204" pitchFamily="34" charset="0"/>
              </a:rPr>
              <a:t>Si l’auteur présumé d’abus, de harcèlement ou de violence à caractère sexuel </a:t>
            </a:r>
            <a:r>
              <a:rPr lang="fr-CA" sz="1700" u="sng" cap="none" dirty="0">
                <a:solidFill>
                  <a:schemeClr val="bg1"/>
                </a:solidFill>
                <a:latin typeface="Arial" panose="020B0604020202020204" pitchFamily="34" charset="0"/>
                <a:cs typeface="Arial" panose="020B0604020202020204" pitchFamily="34" charset="0"/>
              </a:rPr>
              <a:t>n’est pas membre de la Fédération,</a:t>
            </a:r>
            <a:r>
              <a:rPr lang="fr-CA" sz="1700" cap="none" dirty="0">
                <a:solidFill>
                  <a:schemeClr val="bg1"/>
                </a:solidFill>
                <a:latin typeface="Arial" panose="020B0604020202020204" pitchFamily="34" charset="0"/>
                <a:cs typeface="Arial" panose="020B0604020202020204" pitchFamily="34" charset="0"/>
              </a:rPr>
              <a:t> l’officier des plaintes détermine quelle mesure administrative peut être prise par la Fédération et en informe le plaignant et la présumée victime.</a:t>
            </a:r>
            <a:br>
              <a:rPr lang="fr-CA" sz="1700" cap="none" dirty="0">
                <a:solidFill>
                  <a:schemeClr val="bg1"/>
                </a:solidFill>
                <a:latin typeface="Arial" panose="020B0604020202020204" pitchFamily="34" charset="0"/>
                <a:cs typeface="Arial" panose="020B0604020202020204" pitchFamily="34" charset="0"/>
              </a:rPr>
            </a:br>
            <a:br>
              <a:rPr lang="fr-CA" sz="1700" cap="none" dirty="0">
                <a:solidFill>
                  <a:schemeClr val="bg1"/>
                </a:solidFill>
                <a:latin typeface="Arial" panose="020B0604020202020204" pitchFamily="34" charset="0"/>
                <a:cs typeface="Arial" panose="020B0604020202020204" pitchFamily="34" charset="0"/>
              </a:rPr>
            </a:br>
            <a:br>
              <a:rPr lang="fr-CA" sz="1700" dirty="0"/>
            </a:br>
            <a:endParaRPr lang="fr-CA" sz="1700" dirty="0">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91D42060-E4C4-4CCF-91D3-C0AED0B37918}"/>
              </a:ext>
            </a:extLst>
          </p:cNvPr>
          <p:cNvSpPr>
            <a:spLocks noGrp="1"/>
          </p:cNvSpPr>
          <p:nvPr>
            <p:ph idx="1"/>
          </p:nvPr>
        </p:nvSpPr>
        <p:spPr>
          <a:xfrm>
            <a:off x="684212" y="339366"/>
            <a:ext cx="8534400" cy="1036947"/>
          </a:xfrm>
        </p:spPr>
        <p:txBody>
          <a:bodyPr>
            <a:normAutofit lnSpcReduction="10000"/>
          </a:bodyPr>
          <a:lstStyle/>
          <a:p>
            <a:endParaRPr lang="fr-CA" dirty="0"/>
          </a:p>
          <a:p>
            <a:r>
              <a:rPr lang="fr-CA" sz="2800" dirty="0"/>
              <a:t>Le processus de traitement des plaintes (suite)</a:t>
            </a:r>
          </a:p>
          <a:p>
            <a:endParaRPr lang="fr-CA" dirty="0"/>
          </a:p>
        </p:txBody>
      </p:sp>
      <p:sp>
        <p:nvSpPr>
          <p:cNvPr id="7" name="Espace réservé du numéro de diapositive 6">
            <a:extLst>
              <a:ext uri="{FF2B5EF4-FFF2-40B4-BE49-F238E27FC236}">
                <a16:creationId xmlns:a16="http://schemas.microsoft.com/office/drawing/2014/main" id="{0AA573AE-F8BD-4BDD-9895-57C7B8C73388}"/>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238706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CD07ED05-CAA6-4350-97B0-D8098B236E0B}"/>
              </a:ext>
            </a:extLst>
          </p:cNvPr>
          <p:cNvSpPr>
            <a:spLocks noGrp="1"/>
          </p:cNvSpPr>
          <p:nvPr>
            <p:ph type="title"/>
          </p:nvPr>
        </p:nvSpPr>
        <p:spPr>
          <a:xfrm>
            <a:off x="684212" y="1508290"/>
            <a:ext cx="8534400" cy="4906650"/>
          </a:xfrm>
        </p:spPr>
        <p:txBody>
          <a:bodyPr anchor="t">
            <a:normAutofit/>
          </a:bodyPr>
          <a:lstStyle/>
          <a:p>
            <a:pPr lvl="1"/>
            <a:r>
              <a:rPr lang="fr-CA" sz="1600" b="1" cap="none" dirty="0">
                <a:solidFill>
                  <a:schemeClr val="bg1"/>
                </a:solidFill>
                <a:cs typeface="Arial" panose="020B0604020202020204" pitchFamily="34" charset="0"/>
              </a:rPr>
              <a:t>PLAINTE À CARACTÈRE AUTRE QUE SEXUEL</a:t>
            </a:r>
            <a:br>
              <a:rPr lang="fr-CA" sz="1600" b="1" cap="none" dirty="0">
                <a:solidFill>
                  <a:schemeClr val="bg1"/>
                </a:solidFill>
                <a:latin typeface="Arial" panose="020B0604020202020204" pitchFamily="34" charset="0"/>
                <a:cs typeface="Arial" panose="020B0604020202020204" pitchFamily="34" charset="0"/>
              </a:rPr>
            </a:br>
            <a:br>
              <a:rPr lang="fr-CA" sz="1600" b="1"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Lorsque l’officier des plaintes reçoit une plainte pour abus, harcèlement, négligence ou violence à caractère autre que sexuel, il contacte le plaignant ou la présumée victime pour obtenir des informations complémentaires lui permettant d’évaluer si la plainte est recevable.</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Si la plainte lui apparaît recevable, l’officier confirme le tout par courriel ou courrier recommandé au plaignant et à la présumée victime, dans les dix (10) jours de sa réception.</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 </a:t>
            </a:r>
            <a:br>
              <a:rPr lang="fr-CA" sz="1600" cap="none" dirty="0">
                <a:solidFill>
                  <a:schemeClr val="bg1"/>
                </a:solidFill>
                <a:latin typeface="Arial" panose="020B0604020202020204" pitchFamily="34" charset="0"/>
                <a:cs typeface="Arial" panose="020B0604020202020204" pitchFamily="34" charset="0"/>
              </a:rPr>
            </a:br>
            <a:r>
              <a:rPr lang="fr-CA" sz="1600" cap="none" dirty="0">
                <a:solidFill>
                  <a:schemeClr val="bg1"/>
                </a:solidFill>
                <a:latin typeface="Arial" panose="020B0604020202020204" pitchFamily="34" charset="0"/>
                <a:cs typeface="Arial" panose="020B0604020202020204" pitchFamily="34" charset="0"/>
              </a:rPr>
              <a:t>Si la plainte lui apparaît non recevable, l’officier informe de la même façon le plaignant et la présumée victime en motivant le refus.</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r>
              <a:rPr lang="fr-CA" sz="1600" dirty="0">
                <a:solidFill>
                  <a:schemeClr val="bg1"/>
                </a:solidFill>
              </a:rPr>
              <a:t>L’officier des plaintes a l’obligation de signaler à la DPJ toute plainte de violence ou d’abus physique qu’il a jugée recevable </a:t>
            </a:r>
            <a:r>
              <a:rPr lang="fr-CA" sz="1600" u="sng" dirty="0">
                <a:solidFill>
                  <a:schemeClr val="bg1"/>
                </a:solidFill>
              </a:rPr>
              <a:t>si la présumée victime est mineure </a:t>
            </a:r>
            <a:r>
              <a:rPr lang="fr-CA" sz="1600" dirty="0">
                <a:solidFill>
                  <a:schemeClr val="bg1"/>
                </a:solidFill>
              </a:rPr>
              <a:t>et qu’il a des motifs raisonnables de croire que sa sécurité est compromise.</a:t>
            </a:r>
            <a:br>
              <a:rPr lang="fr-CA" sz="1600" cap="none" dirty="0">
                <a:solidFill>
                  <a:schemeClr val="bg1"/>
                </a:solidFill>
                <a:latin typeface="Arial" panose="020B0604020202020204" pitchFamily="34" charset="0"/>
                <a:cs typeface="Arial" panose="020B0604020202020204" pitchFamily="34" charset="0"/>
              </a:rPr>
            </a:br>
            <a:br>
              <a:rPr lang="fr-CA" sz="1600" cap="none" dirty="0">
                <a:solidFill>
                  <a:schemeClr val="bg1"/>
                </a:solidFill>
                <a:latin typeface="Arial" panose="020B0604020202020204" pitchFamily="34" charset="0"/>
                <a:cs typeface="Arial" panose="020B0604020202020204" pitchFamily="34" charset="0"/>
              </a:rPr>
            </a:br>
            <a:br>
              <a:rPr lang="fr-CA" sz="1600" dirty="0">
                <a:solidFill>
                  <a:schemeClr val="bg1"/>
                </a:solidFill>
              </a:rPr>
            </a:br>
            <a:endParaRPr lang="fr-CA" sz="1600" dirty="0">
              <a:solidFill>
                <a:schemeClr val="bg1"/>
              </a:solidFill>
              <a:latin typeface="Arial" panose="020B0604020202020204" pitchFamily="34" charset="0"/>
              <a:cs typeface="Arial" panose="020B0604020202020204" pitchFamily="34" charset="0"/>
            </a:endParaRPr>
          </a:p>
        </p:txBody>
      </p:sp>
      <p:sp>
        <p:nvSpPr>
          <p:cNvPr id="6" name="Espace réservé du contenu 5">
            <a:extLst>
              <a:ext uri="{FF2B5EF4-FFF2-40B4-BE49-F238E27FC236}">
                <a16:creationId xmlns:a16="http://schemas.microsoft.com/office/drawing/2014/main" id="{BD41CDD6-7FCC-44EA-9A9F-5EB533151469}"/>
              </a:ext>
            </a:extLst>
          </p:cNvPr>
          <p:cNvSpPr>
            <a:spLocks noGrp="1"/>
          </p:cNvSpPr>
          <p:nvPr>
            <p:ph idx="1"/>
          </p:nvPr>
        </p:nvSpPr>
        <p:spPr>
          <a:xfrm>
            <a:off x="684212" y="443060"/>
            <a:ext cx="8534400" cy="1065229"/>
          </a:xfrm>
        </p:spPr>
        <p:txBody>
          <a:bodyPr/>
          <a:lstStyle/>
          <a:p>
            <a:endParaRPr lang="fr-CA" dirty="0"/>
          </a:p>
          <a:p>
            <a:r>
              <a:rPr lang="fr-CA" sz="2800" dirty="0"/>
              <a:t>Le processus de traitement des plaintes (suite)</a:t>
            </a:r>
          </a:p>
          <a:p>
            <a:endParaRPr lang="fr-CA" dirty="0"/>
          </a:p>
        </p:txBody>
      </p:sp>
      <p:sp>
        <p:nvSpPr>
          <p:cNvPr id="7" name="Espace réservé du numéro de diapositive 6">
            <a:extLst>
              <a:ext uri="{FF2B5EF4-FFF2-40B4-BE49-F238E27FC236}">
                <a16:creationId xmlns:a16="http://schemas.microsoft.com/office/drawing/2014/main" id="{BE5443C1-FC3E-4128-B6AC-D1919F08B3A6}"/>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654569837"/>
      </p:ext>
    </p:extLst>
  </p:cSld>
  <p:clrMapOvr>
    <a:masterClrMapping/>
  </p:clrMapOvr>
</p:sld>
</file>

<file path=ppt/theme/theme1.xml><?xml version="1.0" encoding="utf-8"?>
<a:theme xmlns:a="http://schemas.openxmlformats.org/drawingml/2006/main" name="Secteu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2305</TotalTime>
  <Words>2366</Words>
  <Application>Microsoft Office PowerPoint</Application>
  <PresentationFormat>Grand écran</PresentationFormat>
  <Paragraphs>53</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Century Gothic</vt:lpstr>
      <vt:lpstr>Wingdings 3</vt:lpstr>
      <vt:lpstr>Secteur</vt:lpstr>
      <vt:lpstr>   POLITIQUE EN MATIÈRE DE PROTECTION DE L’INTÉGRITÉ </vt:lpstr>
      <vt:lpstr>  Sensibiliser toutes les personnes impliquées de près ou de loin dans le milieu, au fait que toute forme d’abus, de harcèlement, de négligence ou de violence n’est pas tolérée ;  Prendre les moyens raisonnables pour offrir un milieu sain, exempt d’abus, de harcèlement, de négligence ou de violence ;  Instaurer des mesures qui favorisent le respect de la dignité et de l’intégrité psychologique, physique et sexuelle des personnes évoluant dans le milieu;  Favoriser la dénonciation de comportements, de paroles, d’actes ou de gestes d’abus, de harcèlement, de négligence ou de violence dès leur apparition ;  Mettre en place une procédure efficace en matière de protection de l’intégrité, donnant accès à un processus formel de traitement des plaintes d’abus, de harcèlement, de négligence ou de violence par un comité de protection de l’intégrité et au préalable, si les parties le désirent et y consentent à une démarche informelle de résolution de conflit telle la médiation.   Prendre les mesures administratives ou disciplinaires nécessaires afin de faire cesser l’abus, le harcèlement, la négligence ou la violence portée à sa connaissance .    </vt:lpstr>
      <vt:lpstr> La Politique s’applique à toutes les personnes impliquées dans le milieu (notamment : membres, participants ou pratiquants, parents des membres ou des participants/pratiquants, bénévoles, salariés, administrateurs, fournisseurs, clients, etc.).   La Politique ne vise pas les cas d’abus, de harcèlement, de négligence ou de violence entre employés (politique de relations de travail)  Les situations peuvent survenir dans n’importe quelle activité ou programme « sanctionné », ou toute activité autre que de loisir (party de Noel, de fin de saison, sorties après une activité etc).  La Politique a préséance sur toutes autres politiques, règles et procédures pouvant être en vigueur à la Fédération ou chez l’un de ses membres.  La Politique lie tous les membres de la Fédération.  La Politique vise une intervention rapide et efficace afin de mettre fin à un comportement inapproprié.      </vt:lpstr>
      <vt:lpstr> Toute personne ayant des motifs raisonnables doit signaler au directeur de la protection de la jeunesse (DPJ) toutes les situations d’abus sexuel et tout abus physique commis sur un mineur, et ce, peu importe l’auteur présumé d’abus et les moyens pris par les parents pour mettre fin à la situation ( Loi sur la protection de la jeunesse.)  Toute personne impliquée dans le milieu doit dénoncer à l’officier des plaintes, tout abus, harcèlement ou violence à caractère sexuel commis sur une personne qui est elle aussi impliquée dans le milieu, qu’elle soit mineure ou majeure.  Toute personne impliquée dans le milieu doit dénoncer à l’officier des plaintes, tout abus, harcèlement, négligence ou violence à caractère autre que sexuel commis sur une personne qui est elle aussi impliquée dans le milieu, qu’elle soit mineure ou majeure. </vt:lpstr>
      <vt:lpstr>Comment porter plainte?    - Via la plateforme « je porte plainte» (bouton universel) qui se retrouve sur le site de toutes les Fédérations sportives du Québec, de même que de leurs instances régionales et locales.    - Via la plateforme « je porte plainte » de certains partenaires (RSEQ/ Sport Québec/    URLS/ RLSQ     - En contactant Sport’Aide au 1 833 211-AIDE (2433).  DÉLAI POUR DÉPOSER UNE PLAINTE  Plainte d’abus, harcèlement ou violence à caractère sexuel :  à tout moment                                                                    Plainte d’abus, harcèlement ou violence à caractère autre que sexuel: dans les 120 jours de l’événement ou des événements.        </vt:lpstr>
      <vt:lpstr> La plainte doit être formulée par écrit.   La plainte est transmise directement à l’officier des plaintes via la plateforme ou par téléphone via Sport’Aide.  Si l’officier des plaintes juge une plainte comme étant abusive, frivole ou faite de mauvaise foi, il peut entreprendre un processus de plainte contre le plaignant qui, s’il est membre de la Fédération, s’expose à des mesures disciplinaires ou administratives.  </vt:lpstr>
      <vt:lpstr>PLAINTE À CARACTÈRE SEXUEL  Victime est mineure  L’officier des plaintes rapporte immédiatement à la police ET à la DPJ; Il attend le OK de la police et de la DPJ pour procéder à l’exclusion de l’auteur présumé.  Victime est majeure  L’officier des plaintes encourage la victime à s’adresser à la police;  Le cas échéant, l’officier attend le OK de la police pour procéder à l’ l’exclusion de l’auteur présumé; En cas de refus de s’adresser à la police (ex: cas d’inconduite sexuelle pour laquelle aucune infraction existe au Code criminel, i.e. textos sexy/ invitations non désirées etc), l’officier des plaintes fera cheminer la plainte au comité d’intégrité pour audition.    </vt:lpstr>
      <vt:lpstr> PLAINTE À CARACTÈRE SEXUEL  L’officier des plaintes avise l’auteur présumé, dès que possible, qu’il fait l’objet d’une plainte recevable pour abus, harcèlement ou violence à caractère sexuel;  L’auteur présumé est avisé par l’officier des plaintes qu’il est automatiquement exclu de tous les programmes et activités de la Fédération pour une durée indéterminée. L’exclusion vaut pour tous les paliers.  L’officier avise la Fédération qu’un de ses membres est exclu suite à une plainte pour abus, harcèlement ou violence à caractère sexuel.  La Fédération et toutes les instances touchées doivent s’assurer que l’exclusion est respectée.  Si l’auteur présumé d’abus, de harcèlement ou de violence à caractère sexuel n’est pas membre de la Fédération, l’officier des plaintes détermine quelle mesure administrative peut être prise par la Fédération et en informe le plaignant et la présumée victime.   </vt:lpstr>
      <vt:lpstr>PLAINTE À CARACTÈRE AUTRE QUE SEXUEL  Lorsque l’officier des plaintes reçoit une plainte pour abus, harcèlement, négligence ou violence à caractère autre que sexuel, il contacte le plaignant ou la présumée victime pour obtenir des informations complémentaires lui permettant d’évaluer si la plainte est recevable.  Si la plainte lui apparaît recevable, l’officier confirme le tout par courriel ou courrier recommandé au plaignant et à la présumée victime, dans les dix (10) jours de sa réception.   Si la plainte lui apparaît non recevable, l’officier informe de la même façon le plaignant et la présumée victime en motivant le refus.  L’officier des plaintes a l’obligation de signaler à la DPJ toute plainte de violence ou d’abus physique qu’il a jugée recevable si la présumée victime est mineure et qu’il a des motifs raisonnables de croire que sa sécurité est compromise.   </vt:lpstr>
      <vt:lpstr> PLAINTE À CARACTÈRE AUTRE QUE SEXUEL  Si l’officier des plaintes croit que la sécurité de la présumée victime (majeure) est compromise par l’auteur présumé, il peut recommander l’exclusion par la Fédération de tous les programmes et activités de la Fédération pour une durée indéterminée pour tous les paliers et jusqu’à ce que le comité de protection de l’intégrité ait pris une décision suite à une audition sur la plainte. Le membre concerné est avisé dès que possible, par courriel ou courrier recommandé de la décision.  . Si l’auteur présumé n’est pas membre de la Fédération (ou l’organisme), l’officier des plaintes déterminera quelle mesure administrative pourra être prise par la Fédération à l’égard de l’auteur présumé, et en informera le plaignant et la présumée victime. </vt:lpstr>
      <vt:lpstr> -Démarche volontaire de résolution de conflit; recherche de solutions à la problématique faisant l’objet de la plainte.  -La médiation est proposée par l’officier des plaintes au plaignant ou à la présumée victime, seulement pour les plaintes à caractère autre que sexuel.  -Processus confidentiel.  -Si l’une ou l’autre des parties refusent la médiation, ou si la médiation échoue, le traitement de la plainte se poursuit par la démarche d’enquête formelle (comité de protection de l’intégrité). </vt:lpstr>
      <vt:lpstr> Si l’officier des plaintes statue qu’une plainte est recevable, il en transmet copie au Comité de protection de l’intégrité, pour audition entre les parties impliquées.  Le Comité de protection de l’intégrité : 3 personnes choisies par l’Officier des plaintes parmi une liste de candidats qualifiés et indépendants (vérification des conflits d’intérêts).  Le président du Comité fait parvenir aux parties un avis d’audition au moins vingt (20) jours avant sa tenue.  L’avis d’audition adressé à l’auteur présumé doit faire état des motifs pour lesquels il est convoqué.   Le comité peut siéger partout au Québec, selon les besoins. Le comité peut aussi tenir l’audition par visioconférence ou par conférence téléphonique. </vt:lpstr>
      <vt:lpstr> -Les parties doivent être présentes. Si l’auteur présumé est absent, le Comité prend une décision en fonction de la seule preuve qui lui est présentée par la partie présente.   -Les parties doivent apporter documents et témoins nécessaires à la présentation de leur position.  -Les parties peuvent être représentées.  -L’audition est à huis clos.   -Victime ou plaignant entendu en premier. Présente sa position.  -Auteur présumé entendu ensuite. Présente sa défense.  -Comité entend en dernier lieu les représentations du plaignant, de la présumée victime et de l’auteur présumé.   -Chacune des parties est responsable:   . de s’assurer de la présence et d’assumer les frais de ses témoins et   . d’avoir assez de copies des documents qu’elle entend utiliser pour l’ensemble  des participants à l’audition (6 au total).   </vt:lpstr>
      <vt:lpstr> Le Comité peut accueillir ou rejeter la plainte, suite à l’audition.  Le Comité a 20 jours pour transmettre sa recommandation à la Fédération par courriel ou courrier recommandé.    La Fédération a 10 jours pour entériner la recommandation du comité en répondant au comité par courriel ou courrier recommandé.   Sur réception de la décision de la Fédération, le comité a 5 jours pour transmettre la décision aux parties, par courriel ou par courrier recommandé.  Les décisions du comité d’intégrité sont finales et sans appel.  Les renseignements personnels obtenus et les décisions prises en application de la Politique sont de nature confidentielle, dans les limites prévues par la loi.  </vt:lpstr>
      <vt:lpstr>Si la plainte est accueillie, le comité peut recommander à la Fédération l’une ou l’autre ou une combinaison des sanctions suivantes :   -Réprimande à déposer au dossier du membre ;   -Verser à la Fédération une pénalité de 100,00 $ à 2 000,00 $, à être payer dans un délai déterminé. Défaut de paiement = suspension automatique de la Fédération et de toutes ses instances, tant et aussi longtemps que la pénalité n’a pas été versée;  -Exiger du membre des conditions et engagements tel:  participation, à ses frais, à une formation indiquée par le comité, dans un délai déterminé. détermine  pour maintenir son statut de membre. Si ne peut démontrer avoir suivi la formation tel qu’exigé =  suspension automatique de la Fédération et de toutes ses instances, tant et aussi longtemps que la  formation n’a pas été suivie et preuve fournie.  -Restreindre les activités et programmes auxquels peut participer le membre pour une durée déterminée ;  -Suspendre le membre de la Fédération ET de l’ensemble de ses membres e membre pour une durée maximale de douze (12) mois ;  -Expulser à titre de membre de la Fédération ET de l’ensemble de ses membres . </vt:lpstr>
      <vt:lpstr> Tous les membres de la Fédération doivent rendre accessible la Politique à leurs propres membres dès leur adhésion (notamment en leur indiquant par écrit qu’elle existe, et en la publiant sur leur site web).   Tous les membres de la Fédération doivent respecter et mettre en place les mesures appropriées afin d’appliquer les décisions rendues par l’officier des plaintes et par le comité de protection de l’intégrité.   L’officier des plaintes fait les vérifications nécessaires auprès des membres afin de s’assurer du respect des décisions rendues en exécution de la Politique.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 Marc Legros</dc:creator>
  <cp:lastModifiedBy>Lise Charbonneau</cp:lastModifiedBy>
  <cp:revision>73</cp:revision>
  <cp:lastPrinted>2021-02-25T14:58:09Z</cp:lastPrinted>
  <dcterms:created xsi:type="dcterms:W3CDTF">2021-02-23T15:49:02Z</dcterms:created>
  <dcterms:modified xsi:type="dcterms:W3CDTF">2022-02-22T11:38:08Z</dcterms:modified>
</cp:coreProperties>
</file>